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858" r:id="rId1"/>
  </p:sldMasterIdLst>
  <p:notesMasterIdLst>
    <p:notesMasterId r:id="rId15"/>
  </p:notesMasterIdLst>
  <p:sldIdLst>
    <p:sldId id="256" r:id="rId2"/>
    <p:sldId id="268" r:id="rId3"/>
    <p:sldId id="257" r:id="rId4"/>
    <p:sldId id="258" r:id="rId5"/>
    <p:sldId id="259" r:id="rId6"/>
    <p:sldId id="260" r:id="rId7"/>
    <p:sldId id="261" r:id="rId8"/>
    <p:sldId id="262" r:id="rId9"/>
    <p:sldId id="263" r:id="rId10"/>
    <p:sldId id="264" r:id="rId11"/>
    <p:sldId id="267" r:id="rId12"/>
    <p:sldId id="269" r:id="rId13"/>
    <p:sldId id="265" r:id="rId14"/>
  </p:sldIdLst>
  <p:sldSz cx="18288000" cy="10287000"/>
  <p:notesSz cx="6858000" cy="9144000"/>
  <p:embeddedFontLst>
    <p:embeddedFont>
      <p:font typeface="Arimo" panose="020B0604020202020204" charset="0"/>
      <p:regular r:id="rId16"/>
    </p:embeddedFont>
    <p:embeddedFont>
      <p:font typeface="Arimo Bold" panose="020B0604020202020204" charset="0"/>
      <p:regular r:id="rId17"/>
    </p:embeddedFont>
    <p:embeddedFont>
      <p:font typeface="Century Gothic" panose="020B0502020202020204" pitchFamily="34" charset="0"/>
      <p:regular r:id="rId18"/>
      <p:bold r:id="rId19"/>
      <p:italic r:id="rId20"/>
      <p:boldItalic r:id="rId21"/>
    </p:embeddedFont>
    <p:embeddedFont>
      <p:font typeface="Wingdings 3" panose="05040102010807070707" pitchFamily="18" charset="2"/>
      <p:regular r:id="rId2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ramesh reddy" initials="pr" lastIdx="1" clrIdx="0">
    <p:extLst>
      <p:ext uri="{19B8F6BF-5375-455C-9EA6-DF929625EA0E}">
        <p15:presenceInfo xmlns:p15="http://schemas.microsoft.com/office/powerpoint/2012/main" userId="3875cdbf2710857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1" d="100"/>
          <a:sy n="41" d="100"/>
        </p:scale>
        <p:origin x="82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22.09.2024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4074989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9854324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5218477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26318" y="1028699"/>
            <a:ext cx="12001500" cy="4457702"/>
          </a:xfrm>
        </p:spPr>
        <p:txBody>
          <a:bodyPr anchor="b">
            <a:normAutofit/>
          </a:bodyPr>
          <a:lstStyle>
            <a:lvl1pPr algn="l">
              <a:defRPr sz="7200">
                <a:effectLst/>
              </a:defRPr>
            </a:lvl1pPr>
          </a:lstStyle>
          <a:p>
            <a:r>
              <a:rPr lang="en-US"/>
              <a:t>Click to edit Master title style</a:t>
            </a:r>
            <a:endParaRPr lang="en-US" dirty="0"/>
          </a:p>
        </p:txBody>
      </p:sp>
      <p:sp>
        <p:nvSpPr>
          <p:cNvPr id="3" name="Subtitle 2"/>
          <p:cNvSpPr>
            <a:spLocks noGrp="1"/>
          </p:cNvSpPr>
          <p:nvPr>
            <p:ph type="subTitle" idx="1"/>
          </p:nvPr>
        </p:nvSpPr>
        <p:spPr>
          <a:xfrm>
            <a:off x="1026318" y="5765801"/>
            <a:ext cx="9601200" cy="2921000"/>
          </a:xfrm>
        </p:spPr>
        <p:txBody>
          <a:bodyPr anchor="t">
            <a:normAutofit/>
          </a:bodyPr>
          <a:lstStyle>
            <a:lvl1pPr marL="0" indent="0" algn="l">
              <a:buNone/>
              <a:defRPr sz="3150">
                <a:solidFill>
                  <a:schemeClr val="tx1"/>
                </a:solidFill>
              </a:defRPr>
            </a:lvl1pPr>
            <a:lvl2pPr marL="685800" indent="0" algn="ctr">
              <a:buNone/>
              <a:defRPr>
                <a:solidFill>
                  <a:schemeClr val="tx1">
                    <a:tint val="75000"/>
                  </a:schemeClr>
                </a:solidFill>
              </a:defRPr>
            </a:lvl2pPr>
            <a:lvl3pPr marL="1371600" indent="0" algn="ctr">
              <a:buNone/>
              <a:defRPr>
                <a:solidFill>
                  <a:schemeClr val="tx1">
                    <a:tint val="75000"/>
                  </a:schemeClr>
                </a:solidFill>
              </a:defRPr>
            </a:lvl3pPr>
            <a:lvl4pPr marL="2057400" indent="0" algn="ctr">
              <a:buNone/>
              <a:defRPr>
                <a:solidFill>
                  <a:schemeClr val="tx1">
                    <a:tint val="75000"/>
                  </a:schemeClr>
                </a:solidFill>
              </a:defRPr>
            </a:lvl4pPr>
            <a:lvl5pPr marL="2743200" indent="0" algn="ctr">
              <a:buNone/>
              <a:defRPr>
                <a:solidFill>
                  <a:schemeClr val="tx1">
                    <a:tint val="75000"/>
                  </a:schemeClr>
                </a:solidFill>
              </a:defRPr>
            </a:lvl5pPr>
            <a:lvl6pPr marL="3429000" indent="0" algn="ctr">
              <a:buNone/>
              <a:defRPr>
                <a:solidFill>
                  <a:schemeClr val="tx1">
                    <a:tint val="75000"/>
                  </a:schemeClr>
                </a:solidFill>
              </a:defRPr>
            </a:lvl6pPr>
            <a:lvl7pPr marL="4114800" indent="0" algn="ctr">
              <a:buNone/>
              <a:defRPr>
                <a:solidFill>
                  <a:schemeClr val="tx1">
                    <a:tint val="75000"/>
                  </a:schemeClr>
                </a:solidFill>
              </a:defRPr>
            </a:lvl7pPr>
            <a:lvl8pPr marL="4800600" indent="0" algn="ctr">
              <a:buNone/>
              <a:defRPr>
                <a:solidFill>
                  <a:schemeClr val="tx1">
                    <a:tint val="75000"/>
                  </a:schemeClr>
                </a:solidFill>
              </a:defRPr>
            </a:lvl8pPr>
            <a:lvl9pPr marL="54864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9/22/2024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6" name="Straight Connector 15"/>
          <p:cNvCxnSpPr/>
          <p:nvPr/>
        </p:nvCxnSpPr>
        <p:spPr>
          <a:xfrm flipH="1">
            <a:off x="12342018" y="12701"/>
            <a:ext cx="5715000" cy="5715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9162256" y="137318"/>
            <a:ext cx="9120983" cy="9120983"/>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10853738" y="342900"/>
            <a:ext cx="7429500" cy="74295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11003756" y="48418"/>
            <a:ext cx="7279484" cy="7279484"/>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11768140" y="914402"/>
            <a:ext cx="6515099" cy="65150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0117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1028700" y="800100"/>
            <a:ext cx="16228218" cy="46863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16" name="Text Placeholder 9"/>
          <p:cNvSpPr>
            <a:spLocks noGrp="1"/>
          </p:cNvSpPr>
          <p:nvPr>
            <p:ph type="body" sz="quarter" idx="14"/>
          </p:nvPr>
        </p:nvSpPr>
        <p:spPr>
          <a:xfrm>
            <a:off x="1371603" y="5765801"/>
            <a:ext cx="12456315" cy="685800"/>
          </a:xfrm>
        </p:spPr>
        <p:txBody>
          <a:bodyPr anchor="t">
            <a:normAutofit/>
          </a:bodyPr>
          <a:lstStyle>
            <a:lvl1pPr marL="0" indent="0">
              <a:buFontTx/>
              <a:buNone/>
              <a:defRPr sz="2400"/>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pPr/>
              <a:t>9/22/2024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363838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026320" y="1028700"/>
            <a:ext cx="15087600" cy="4114800"/>
          </a:xfrm>
        </p:spPr>
        <p:txBody>
          <a:bodyPr anchor="ctr">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1026318" y="6172200"/>
            <a:ext cx="12803982" cy="2819400"/>
          </a:xfrm>
        </p:spPr>
        <p:txBody>
          <a:bodyPr anchor="ctr">
            <a:normAutofit/>
          </a:bodyPr>
          <a:lstStyle>
            <a:lvl1pPr marL="0" indent="0" algn="l">
              <a:buNone/>
              <a:defRPr sz="30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20425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12117" y="1028700"/>
            <a:ext cx="13716002" cy="4114800"/>
          </a:xfrm>
        </p:spPr>
        <p:txBody>
          <a:bodyPr anchor="ctr">
            <a:normAutofit/>
          </a:bodyPr>
          <a:lstStyle>
            <a:lvl1pPr algn="l">
              <a:defRPr sz="48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169318" y="5143500"/>
            <a:ext cx="12801600" cy="571500"/>
          </a:xfrm>
        </p:spPr>
        <p:txBody>
          <a:bodyPr anchor="ctr"/>
          <a:lstStyle>
            <a:lvl1pPr marL="0" indent="0">
              <a:buFontTx/>
              <a:buNone/>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a:t>Click to edit Master text styles</a:t>
            </a:r>
          </a:p>
        </p:txBody>
      </p:sp>
      <p:sp>
        <p:nvSpPr>
          <p:cNvPr id="3" name="Text Placeholder 2"/>
          <p:cNvSpPr>
            <a:spLocks noGrp="1"/>
          </p:cNvSpPr>
          <p:nvPr>
            <p:ph type="body" idx="1"/>
          </p:nvPr>
        </p:nvSpPr>
        <p:spPr>
          <a:xfrm>
            <a:off x="1026320" y="6451601"/>
            <a:ext cx="12801600" cy="2527298"/>
          </a:xfrm>
        </p:spPr>
        <p:txBody>
          <a:bodyPr anchor="ctr">
            <a:normAutofit/>
          </a:bodyPr>
          <a:lstStyle>
            <a:lvl1pPr marL="0" indent="0" algn="l">
              <a:buNone/>
              <a:defRPr sz="30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14" name="TextBox 13"/>
          <p:cNvSpPr txBox="1"/>
          <p:nvPr/>
        </p:nvSpPr>
        <p:spPr>
          <a:xfrm>
            <a:off x="797718" y="1218333"/>
            <a:ext cx="914400" cy="877164"/>
          </a:xfrm>
          <a:prstGeom prst="rect">
            <a:avLst/>
          </a:prstGeom>
        </p:spPr>
        <p:txBody>
          <a:bodyPr vert="horz" lIns="137160" tIns="68580" rIns="137160" bIns="68580" rtlCol="0" anchor="ctr">
            <a:noAutofit/>
          </a:bodyPr>
          <a:lstStyle/>
          <a:p>
            <a:pPr lvl="0"/>
            <a:r>
              <a:rPr lang="en-US" sz="12000" dirty="0">
                <a:solidFill>
                  <a:schemeClr val="tx1"/>
                </a:solidFill>
                <a:effectLst/>
              </a:rPr>
              <a:t>“</a:t>
            </a:r>
          </a:p>
        </p:txBody>
      </p:sp>
      <p:sp>
        <p:nvSpPr>
          <p:cNvPr id="15" name="TextBox 14"/>
          <p:cNvSpPr txBox="1"/>
          <p:nvPr/>
        </p:nvSpPr>
        <p:spPr>
          <a:xfrm>
            <a:off x="15428118" y="4152902"/>
            <a:ext cx="914400" cy="877164"/>
          </a:xfrm>
          <a:prstGeom prst="rect">
            <a:avLst/>
          </a:prstGeom>
        </p:spPr>
        <p:txBody>
          <a:bodyPr vert="horz" lIns="137160" tIns="68580" rIns="137160" bIns="68580" rtlCol="0" anchor="ctr">
            <a:noAutofit/>
          </a:bodyPr>
          <a:lstStyle/>
          <a:p>
            <a:pPr lvl="0" algn="r"/>
            <a:r>
              <a:rPr lang="en-US" sz="12000" dirty="0">
                <a:solidFill>
                  <a:schemeClr val="tx1"/>
                </a:solidFill>
                <a:effectLst/>
              </a:rPr>
              <a:t>”</a:t>
            </a:r>
          </a:p>
        </p:txBody>
      </p:sp>
    </p:spTree>
    <p:extLst>
      <p:ext uri="{BB962C8B-B14F-4D97-AF65-F5344CB8AC3E}">
        <p14:creationId xmlns:p14="http://schemas.microsoft.com/office/powerpoint/2010/main" val="32722613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026318" y="5143500"/>
            <a:ext cx="12801600" cy="2546100"/>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1026317" y="7699472"/>
            <a:ext cx="12803985" cy="1290600"/>
          </a:xfrm>
        </p:spPr>
        <p:txBody>
          <a:bodyPr anchor="t">
            <a:normAutofit/>
          </a:bodyPr>
          <a:lstStyle>
            <a:lvl1pPr marL="0" indent="0" algn="l">
              <a:buNone/>
              <a:defRPr sz="30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79278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712120" y="1028700"/>
            <a:ext cx="13716000" cy="4114800"/>
          </a:xfrm>
        </p:spPr>
        <p:txBody>
          <a:bodyPr anchor="ctr">
            <a:normAutofit/>
          </a:bodyPr>
          <a:lstStyle>
            <a:lvl1pPr algn="l">
              <a:defRPr sz="48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26319" y="5892801"/>
            <a:ext cx="12801602" cy="1574799"/>
          </a:xfrm>
        </p:spPr>
        <p:txBody>
          <a:bodyPr vert="horz" lIns="91440" tIns="45720" rIns="91440" bIns="45720" rtlCol="0" anchor="b">
            <a:normAutofit/>
          </a:bodyPr>
          <a:lstStyle>
            <a:lvl1pPr>
              <a:buNone/>
              <a:defRPr lang="en-US" sz="36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026317" y="7467600"/>
            <a:ext cx="12801602" cy="1524000"/>
          </a:xfrm>
        </p:spPr>
        <p:txBody>
          <a:bodyPr anchor="t">
            <a:normAutofit/>
          </a:bodyPr>
          <a:lstStyle>
            <a:lvl1pPr marL="0" indent="0" algn="l">
              <a:buNone/>
              <a:defRPr sz="27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11" name="TextBox 10"/>
          <p:cNvSpPr txBox="1"/>
          <p:nvPr/>
        </p:nvSpPr>
        <p:spPr>
          <a:xfrm>
            <a:off x="797718" y="1218333"/>
            <a:ext cx="914400" cy="877164"/>
          </a:xfrm>
          <a:prstGeom prst="rect">
            <a:avLst/>
          </a:prstGeom>
        </p:spPr>
        <p:txBody>
          <a:bodyPr vert="horz" lIns="137160" tIns="68580" rIns="137160" bIns="68580" rtlCol="0" anchor="ctr">
            <a:noAutofit/>
          </a:bodyPr>
          <a:lstStyle/>
          <a:p>
            <a:pPr lvl="0"/>
            <a:r>
              <a:rPr lang="en-US" sz="12000" dirty="0">
                <a:solidFill>
                  <a:schemeClr val="tx1"/>
                </a:solidFill>
                <a:effectLst/>
              </a:rPr>
              <a:t>“</a:t>
            </a:r>
          </a:p>
        </p:txBody>
      </p:sp>
      <p:sp>
        <p:nvSpPr>
          <p:cNvPr id="12" name="TextBox 11"/>
          <p:cNvSpPr txBox="1"/>
          <p:nvPr/>
        </p:nvSpPr>
        <p:spPr>
          <a:xfrm>
            <a:off x="15428118" y="4152902"/>
            <a:ext cx="914400" cy="877164"/>
          </a:xfrm>
          <a:prstGeom prst="rect">
            <a:avLst/>
          </a:prstGeom>
        </p:spPr>
        <p:txBody>
          <a:bodyPr vert="horz" lIns="137160" tIns="68580" rIns="137160" bIns="68580" rtlCol="0" anchor="ctr">
            <a:noAutofit/>
          </a:bodyPr>
          <a:lstStyle/>
          <a:p>
            <a:pPr lvl="0" algn="r"/>
            <a:r>
              <a:rPr lang="en-US" sz="12000" dirty="0">
                <a:solidFill>
                  <a:schemeClr val="tx1"/>
                </a:solidFill>
                <a:effectLst/>
              </a:rPr>
              <a:t>”</a:t>
            </a:r>
          </a:p>
        </p:txBody>
      </p:sp>
    </p:spTree>
    <p:extLst>
      <p:ext uri="{BB962C8B-B14F-4D97-AF65-F5344CB8AC3E}">
        <p14:creationId xmlns:p14="http://schemas.microsoft.com/office/powerpoint/2010/main" val="31480990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026320" y="1028700"/>
            <a:ext cx="15087600" cy="41148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026318" y="5892801"/>
            <a:ext cx="12801600" cy="1257300"/>
          </a:xfrm>
        </p:spPr>
        <p:txBody>
          <a:bodyPr vert="horz" lIns="91440" tIns="45720" rIns="91440" bIns="45720" rtlCol="0" anchor="b">
            <a:normAutofit/>
          </a:bodyPr>
          <a:lstStyle>
            <a:lvl1pPr>
              <a:buNone/>
              <a:defRPr lang="en-US" sz="36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026317" y="7150098"/>
            <a:ext cx="12801602" cy="1841501"/>
          </a:xfrm>
        </p:spPr>
        <p:txBody>
          <a:bodyPr anchor="t">
            <a:normAutofit/>
          </a:bodyPr>
          <a:lstStyle>
            <a:lvl1pPr marL="0" indent="0" algn="l">
              <a:buNone/>
              <a:defRPr sz="27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01751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9/22/2024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242658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27818" y="1028700"/>
            <a:ext cx="3086100" cy="6858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28700" y="1028700"/>
            <a:ext cx="11734800" cy="79629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9/22/2024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6469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9/22/2024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125802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26317" y="3009900"/>
            <a:ext cx="12801602" cy="3422400"/>
          </a:xfrm>
        </p:spPr>
        <p:txBody>
          <a:bodyPr anchor="b">
            <a:normAutofit/>
          </a:bodyPr>
          <a:lstStyle>
            <a:lvl1pPr algn="l">
              <a:defRPr sz="5400" b="0" cap="all"/>
            </a:lvl1pPr>
          </a:lstStyle>
          <a:p>
            <a:r>
              <a:rPr lang="en-US"/>
              <a:t>Click to edit Master title style</a:t>
            </a:r>
            <a:endParaRPr lang="en-US" dirty="0"/>
          </a:p>
        </p:txBody>
      </p:sp>
      <p:sp>
        <p:nvSpPr>
          <p:cNvPr id="3" name="Text Placeholder 2"/>
          <p:cNvSpPr>
            <a:spLocks noGrp="1"/>
          </p:cNvSpPr>
          <p:nvPr>
            <p:ph type="body" idx="1"/>
          </p:nvPr>
        </p:nvSpPr>
        <p:spPr>
          <a:xfrm>
            <a:off x="1026320" y="6743700"/>
            <a:ext cx="12801600" cy="2247900"/>
          </a:xfrm>
        </p:spPr>
        <p:txBody>
          <a:bodyPr anchor="t">
            <a:normAutofit/>
          </a:bodyPr>
          <a:lstStyle>
            <a:lvl1pPr marL="0" indent="0" algn="l">
              <a:buNone/>
              <a:defRPr sz="27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50957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26317" y="1028701"/>
            <a:ext cx="7406483" cy="54229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712200" y="1028702"/>
            <a:ext cx="7401719" cy="542289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9/22/2024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31774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58121" y="1028700"/>
            <a:ext cx="6974681" cy="864393"/>
          </a:xfrm>
        </p:spPr>
        <p:txBody>
          <a:bodyPr anchor="b">
            <a:noAutofit/>
          </a:bodyPr>
          <a:lstStyle>
            <a:lvl1pPr marL="0" indent="0">
              <a:buNone/>
              <a:defRPr sz="42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026317" y="1905794"/>
            <a:ext cx="7406483" cy="4545807"/>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118599" y="1028700"/>
            <a:ext cx="6997701" cy="864393"/>
          </a:xfrm>
        </p:spPr>
        <p:txBody>
          <a:bodyPr anchor="b">
            <a:noAutofit/>
          </a:bodyPr>
          <a:lstStyle>
            <a:lvl1pPr marL="0" indent="0">
              <a:buNone/>
              <a:defRPr sz="42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8709818" y="1893093"/>
            <a:ext cx="7393782" cy="4545807"/>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9/22/2024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9591373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9/22/2024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62268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818056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627518" y="1028700"/>
            <a:ext cx="5486400" cy="2057400"/>
          </a:xfrm>
        </p:spPr>
        <p:txBody>
          <a:bodyPr anchor="b">
            <a:normAutofit/>
          </a:bodyPr>
          <a:lstStyle>
            <a:lvl1pPr algn="l">
              <a:defRPr sz="3600" b="0"/>
            </a:lvl1pPr>
          </a:lstStyle>
          <a:p>
            <a:r>
              <a:rPr lang="en-US"/>
              <a:t>Click to edit Master title style</a:t>
            </a:r>
            <a:endParaRPr lang="en-US" dirty="0"/>
          </a:p>
        </p:txBody>
      </p:sp>
      <p:sp>
        <p:nvSpPr>
          <p:cNvPr id="3" name="Content Placeholder 2"/>
          <p:cNvSpPr>
            <a:spLocks noGrp="1"/>
          </p:cNvSpPr>
          <p:nvPr>
            <p:ph idx="1"/>
          </p:nvPr>
        </p:nvSpPr>
        <p:spPr>
          <a:xfrm>
            <a:off x="1026318" y="1028700"/>
            <a:ext cx="8915402" cy="79629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627518" y="3314699"/>
            <a:ext cx="5486400" cy="3136901"/>
          </a:xfrm>
        </p:spPr>
        <p:txBody>
          <a:bodyPr anchor="t">
            <a:normAutofit/>
          </a:bodyPr>
          <a:lstStyle>
            <a:lvl1pPr marL="0" indent="0">
              <a:buNone/>
              <a:defRPr sz="24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2222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4218" y="2171700"/>
            <a:ext cx="9029700" cy="1714500"/>
          </a:xfrm>
        </p:spPr>
        <p:txBody>
          <a:bodyPr anchor="b">
            <a:normAutofit/>
          </a:bodyPr>
          <a:lstStyle>
            <a:lvl1pPr algn="l">
              <a:defRPr sz="42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1483518" y="1371600"/>
            <a:ext cx="4921461" cy="6858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7084218" y="4165600"/>
            <a:ext cx="9032082" cy="3073400"/>
          </a:xfrm>
        </p:spPr>
        <p:txBody>
          <a:bodyPr anchor="t">
            <a:normAutofit/>
          </a:bodyPr>
          <a:lstStyle>
            <a:lvl1pPr marL="0" indent="0">
              <a:buNone/>
              <a:defRPr sz="27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848751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13810454" y="4445000"/>
            <a:ext cx="4472787" cy="4813301"/>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1026318" y="6730998"/>
            <a:ext cx="12801600" cy="2260601"/>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6318" y="1028701"/>
            <a:ext cx="12801600" cy="54229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4856618" y="9258301"/>
            <a:ext cx="2400300" cy="547688"/>
          </a:xfrm>
          <a:prstGeom prst="rect">
            <a:avLst/>
          </a:prstGeom>
        </p:spPr>
        <p:txBody>
          <a:bodyPr vert="horz" lIns="91440" tIns="45720" rIns="91440" bIns="45720" rtlCol="0" anchor="t"/>
          <a:lstStyle>
            <a:lvl1pPr algn="r">
              <a:defRPr sz="1500" b="0" i="0">
                <a:solidFill>
                  <a:schemeClr val="bg2">
                    <a:lumMod val="50000"/>
                  </a:schemeClr>
                </a:solidFill>
                <a:effectLst/>
                <a:latin typeface="+mn-lt"/>
              </a:defRPr>
            </a:lvl1pPr>
          </a:lstStyle>
          <a:p>
            <a:fld id="{1D8BD707-D9CF-40AE-B4C6-C98DA3205C09}" type="datetimeFigureOut">
              <a:rPr lang="en-US" smtClean="0"/>
              <a:pPr/>
              <a:t>9/22/2024</a:t>
            </a:fld>
            <a:endParaRPr lang="en-US"/>
          </a:p>
        </p:txBody>
      </p:sp>
      <p:sp>
        <p:nvSpPr>
          <p:cNvPr id="5" name="Footer Placeholder 4"/>
          <p:cNvSpPr>
            <a:spLocks noGrp="1"/>
          </p:cNvSpPr>
          <p:nvPr>
            <p:ph type="ftr" sz="quarter" idx="3"/>
          </p:nvPr>
        </p:nvSpPr>
        <p:spPr>
          <a:xfrm>
            <a:off x="1026318" y="9258301"/>
            <a:ext cx="11315700" cy="547688"/>
          </a:xfrm>
          <a:prstGeom prst="rect">
            <a:avLst/>
          </a:prstGeom>
        </p:spPr>
        <p:txBody>
          <a:bodyPr vert="horz" lIns="91440" tIns="45720" rIns="91440" bIns="45720" rtlCol="0" anchor="t"/>
          <a:lstStyle>
            <a:lvl1pPr algn="l">
              <a:defRPr sz="15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5544801" y="8367713"/>
            <a:ext cx="1713368" cy="1004888"/>
          </a:xfrm>
          <a:prstGeom prst="rect">
            <a:avLst/>
          </a:prstGeom>
        </p:spPr>
        <p:txBody>
          <a:bodyPr vert="horz" lIns="91440" tIns="45720" rIns="91440" bIns="45720" rtlCol="0" anchor="b"/>
          <a:lstStyle>
            <a:lvl1pPr algn="r">
              <a:defRPr sz="4800" b="0" i="0">
                <a:solidFill>
                  <a:schemeClr val="bg2">
                    <a:lumMod val="50000"/>
                  </a:schemeClr>
                </a:solidFill>
                <a:effectLst/>
                <a:latin typeface="+mn-lt"/>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653705935"/>
      </p:ext>
    </p:extLst>
  </p:cSld>
  <p:clrMap bg1="dk1" tx1="lt1" bg2="dk2" tx2="lt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 id="2147483872" r:id="rId14"/>
    <p:sldLayoutId id="2147483873" r:id="rId15"/>
    <p:sldLayoutId id="2147483874" r:id="rId16"/>
    <p:sldLayoutId id="2147483875" r:id="rId17"/>
  </p:sldLayoutIdLst>
  <p:txStyles>
    <p:titleStyle>
      <a:lvl1pPr algn="l" defTabSz="685800" rtl="0" eaLnBrk="1" latinLnBrk="0" hangingPunct="1">
        <a:spcBef>
          <a:spcPct val="0"/>
        </a:spcBef>
        <a:buNone/>
        <a:defRPr sz="54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28625" indent="-428625" algn="l" defTabSz="685800" rtl="0" eaLnBrk="1" latinLnBrk="0" hangingPunct="1">
        <a:spcBef>
          <a:spcPct val="20000"/>
        </a:spcBef>
        <a:spcAft>
          <a:spcPts val="900"/>
        </a:spcAft>
        <a:buClr>
          <a:schemeClr val="tx1"/>
        </a:buClr>
        <a:buSzPct val="80000"/>
        <a:buFont typeface="Wingdings 3" panose="05040102010807070707" pitchFamily="18" charset="2"/>
        <a:buChar char=""/>
        <a:defRPr sz="3000" kern="1200" cap="none">
          <a:solidFill>
            <a:schemeClr val="tx1"/>
          </a:solidFill>
          <a:effectLst/>
          <a:latin typeface="+mn-lt"/>
          <a:ea typeface="+mn-ea"/>
          <a:cs typeface="+mn-cs"/>
        </a:defRPr>
      </a:lvl1pPr>
      <a:lvl2pPr marL="1114425" indent="-428625" algn="l" defTabSz="685800" rtl="0" eaLnBrk="1" latinLnBrk="0" hangingPunct="1">
        <a:spcBef>
          <a:spcPct val="20000"/>
        </a:spcBef>
        <a:spcAft>
          <a:spcPts val="900"/>
        </a:spcAft>
        <a:buClr>
          <a:schemeClr val="tx1"/>
        </a:buClr>
        <a:buSzPct val="80000"/>
        <a:buFont typeface="Wingdings 3" panose="05040102010807070707" pitchFamily="18" charset="2"/>
        <a:buChar char=""/>
        <a:defRPr sz="2700" kern="1200" cap="none">
          <a:solidFill>
            <a:schemeClr val="tx1"/>
          </a:solidFill>
          <a:effectLst/>
          <a:latin typeface="+mn-lt"/>
          <a:ea typeface="+mn-ea"/>
          <a:cs typeface="+mn-cs"/>
        </a:defRPr>
      </a:lvl2pPr>
      <a:lvl3pPr marL="1800225" indent="-428625" algn="l" defTabSz="685800" rtl="0" eaLnBrk="1" latinLnBrk="0" hangingPunct="1">
        <a:spcBef>
          <a:spcPct val="20000"/>
        </a:spcBef>
        <a:spcAft>
          <a:spcPts val="900"/>
        </a:spcAft>
        <a:buClr>
          <a:schemeClr val="tx1"/>
        </a:buClr>
        <a:buSzPct val="80000"/>
        <a:buFont typeface="Wingdings 3" panose="05040102010807070707" pitchFamily="18" charset="2"/>
        <a:buChar char=""/>
        <a:defRPr sz="2400" kern="1200" cap="none">
          <a:solidFill>
            <a:schemeClr val="tx1"/>
          </a:solidFill>
          <a:effectLst/>
          <a:latin typeface="+mn-lt"/>
          <a:ea typeface="+mn-ea"/>
          <a:cs typeface="+mn-cs"/>
        </a:defRPr>
      </a:lvl3pPr>
      <a:lvl4pPr marL="2314575" indent="-257175" algn="l" defTabSz="685800" rtl="0" eaLnBrk="1" latinLnBrk="0" hangingPunct="1">
        <a:spcBef>
          <a:spcPct val="20000"/>
        </a:spcBef>
        <a:spcAft>
          <a:spcPts val="900"/>
        </a:spcAft>
        <a:buClr>
          <a:schemeClr val="tx1"/>
        </a:buClr>
        <a:buSzPct val="80000"/>
        <a:buFont typeface="Wingdings 3" panose="05040102010807070707" pitchFamily="18" charset="2"/>
        <a:buChar char=""/>
        <a:defRPr sz="2100" kern="1200" cap="none">
          <a:solidFill>
            <a:schemeClr val="tx1"/>
          </a:solidFill>
          <a:effectLst/>
          <a:latin typeface="+mn-lt"/>
          <a:ea typeface="+mn-ea"/>
          <a:cs typeface="+mn-cs"/>
        </a:defRPr>
      </a:lvl4pPr>
      <a:lvl5pPr marL="3000375" indent="-257175" algn="l" defTabSz="685800" rtl="0" eaLnBrk="1" latinLnBrk="0" hangingPunct="1">
        <a:spcBef>
          <a:spcPct val="20000"/>
        </a:spcBef>
        <a:spcAft>
          <a:spcPts val="900"/>
        </a:spcAft>
        <a:buClr>
          <a:schemeClr val="tx1"/>
        </a:buClr>
        <a:buSzPct val="80000"/>
        <a:buFont typeface="Wingdings 3" panose="05040102010807070707" pitchFamily="18" charset="2"/>
        <a:buChar char=""/>
        <a:defRPr sz="2100" kern="1200" cap="none">
          <a:solidFill>
            <a:schemeClr val="tx1"/>
          </a:solidFill>
          <a:effectLst/>
          <a:latin typeface="+mn-lt"/>
          <a:ea typeface="+mn-ea"/>
          <a:cs typeface="+mn-cs"/>
        </a:defRPr>
      </a:lvl5pPr>
      <a:lvl6pPr marL="3771900" indent="-342900" algn="l" defTabSz="685800" rtl="0" eaLnBrk="1" latinLnBrk="0" hangingPunct="1">
        <a:spcBef>
          <a:spcPct val="20000"/>
        </a:spcBef>
        <a:spcAft>
          <a:spcPts val="900"/>
        </a:spcAft>
        <a:buClr>
          <a:schemeClr val="tx1"/>
        </a:buClr>
        <a:buSzPct val="80000"/>
        <a:buFont typeface="Wingdings 3" panose="05040102010807070707" pitchFamily="18" charset="2"/>
        <a:buChar char=""/>
        <a:defRPr sz="2100" kern="1200" cap="none">
          <a:solidFill>
            <a:schemeClr val="tx1"/>
          </a:solidFill>
          <a:effectLst/>
          <a:latin typeface="+mn-lt"/>
          <a:ea typeface="+mn-ea"/>
          <a:cs typeface="+mn-cs"/>
        </a:defRPr>
      </a:lvl6pPr>
      <a:lvl7pPr marL="4457700" indent="-342900" algn="l" defTabSz="685800" rtl="0" eaLnBrk="1" latinLnBrk="0" hangingPunct="1">
        <a:spcBef>
          <a:spcPct val="20000"/>
        </a:spcBef>
        <a:spcAft>
          <a:spcPts val="900"/>
        </a:spcAft>
        <a:buClr>
          <a:schemeClr val="tx1"/>
        </a:buClr>
        <a:buSzPct val="80000"/>
        <a:buFont typeface="Wingdings 3" panose="05040102010807070707" pitchFamily="18" charset="2"/>
        <a:buChar char=""/>
        <a:defRPr sz="2100" kern="1200" cap="none">
          <a:solidFill>
            <a:schemeClr val="tx1"/>
          </a:solidFill>
          <a:effectLst/>
          <a:latin typeface="+mn-lt"/>
          <a:ea typeface="+mn-ea"/>
          <a:cs typeface="+mn-cs"/>
        </a:defRPr>
      </a:lvl7pPr>
      <a:lvl8pPr marL="5143500" indent="-342900" algn="l" defTabSz="685800" rtl="0" eaLnBrk="1" latinLnBrk="0" hangingPunct="1">
        <a:spcBef>
          <a:spcPct val="20000"/>
        </a:spcBef>
        <a:spcAft>
          <a:spcPts val="900"/>
        </a:spcAft>
        <a:buClr>
          <a:schemeClr val="tx1"/>
        </a:buClr>
        <a:buSzPct val="80000"/>
        <a:buFont typeface="Wingdings 3" panose="05040102010807070707" pitchFamily="18" charset="2"/>
        <a:buChar char=""/>
        <a:defRPr sz="2100" kern="1200" cap="none">
          <a:solidFill>
            <a:schemeClr val="tx1"/>
          </a:solidFill>
          <a:effectLst/>
          <a:latin typeface="+mn-lt"/>
          <a:ea typeface="+mn-ea"/>
          <a:cs typeface="+mn-cs"/>
        </a:defRPr>
      </a:lvl8pPr>
      <a:lvl9pPr marL="5829300" indent="-342900" algn="l" defTabSz="685800" rtl="0" eaLnBrk="1" latinLnBrk="0" hangingPunct="1">
        <a:spcBef>
          <a:spcPct val="20000"/>
        </a:spcBef>
        <a:spcAft>
          <a:spcPts val="900"/>
        </a:spcAft>
        <a:buClr>
          <a:schemeClr val="tx1"/>
        </a:buClr>
        <a:buSzPct val="80000"/>
        <a:buFont typeface="Wingdings 3" panose="05040102010807070707" pitchFamily="18" charset="2"/>
        <a:buChar char=""/>
        <a:defRPr sz="2100" kern="1200" cap="none">
          <a:solidFill>
            <a:schemeClr val="tx1"/>
          </a:solidFill>
          <a:effectLst/>
          <a:latin typeface="+mn-lt"/>
          <a:ea typeface="+mn-ea"/>
          <a:cs typeface="+mn-cs"/>
        </a:defRPr>
      </a:lvl9pPr>
    </p:bodyStyle>
    <p:otherStyle>
      <a:defPPr>
        <a:defRPr lang="en-US"/>
      </a:defPPr>
      <a:lvl1pPr marL="0" algn="l" defTabSz="685800" rtl="0" eaLnBrk="1" latinLnBrk="0" hangingPunct="1">
        <a:defRPr sz="2700" kern="1200">
          <a:solidFill>
            <a:schemeClr val="tx1"/>
          </a:solidFill>
          <a:latin typeface="+mn-lt"/>
          <a:ea typeface="+mn-ea"/>
          <a:cs typeface="+mn-cs"/>
        </a:defRPr>
      </a:lvl1pPr>
      <a:lvl2pPr marL="685800" algn="l" defTabSz="685800" rtl="0" eaLnBrk="1" latinLnBrk="0" hangingPunct="1">
        <a:defRPr sz="2700" kern="1200">
          <a:solidFill>
            <a:schemeClr val="tx1"/>
          </a:solidFill>
          <a:latin typeface="+mn-lt"/>
          <a:ea typeface="+mn-ea"/>
          <a:cs typeface="+mn-cs"/>
        </a:defRPr>
      </a:lvl2pPr>
      <a:lvl3pPr marL="1371600" algn="l" defTabSz="685800" rtl="0" eaLnBrk="1" latinLnBrk="0" hangingPunct="1">
        <a:defRPr sz="2700" kern="1200">
          <a:solidFill>
            <a:schemeClr val="tx1"/>
          </a:solidFill>
          <a:latin typeface="+mn-lt"/>
          <a:ea typeface="+mn-ea"/>
          <a:cs typeface="+mn-cs"/>
        </a:defRPr>
      </a:lvl3pPr>
      <a:lvl4pPr marL="2057400" algn="l" defTabSz="685800" rtl="0" eaLnBrk="1" latinLnBrk="0" hangingPunct="1">
        <a:defRPr sz="2700" kern="1200">
          <a:solidFill>
            <a:schemeClr val="tx1"/>
          </a:solidFill>
          <a:latin typeface="+mn-lt"/>
          <a:ea typeface="+mn-ea"/>
          <a:cs typeface="+mn-cs"/>
        </a:defRPr>
      </a:lvl4pPr>
      <a:lvl5pPr marL="2743200" algn="l" defTabSz="685800" rtl="0" eaLnBrk="1" latinLnBrk="0" hangingPunct="1">
        <a:defRPr sz="2700" kern="1200">
          <a:solidFill>
            <a:schemeClr val="tx1"/>
          </a:solidFill>
          <a:latin typeface="+mn-lt"/>
          <a:ea typeface="+mn-ea"/>
          <a:cs typeface="+mn-cs"/>
        </a:defRPr>
      </a:lvl5pPr>
      <a:lvl6pPr marL="3429000" algn="l" defTabSz="685800" rtl="0" eaLnBrk="1" latinLnBrk="0" hangingPunct="1">
        <a:defRPr sz="2700" kern="1200">
          <a:solidFill>
            <a:schemeClr val="tx1"/>
          </a:solidFill>
          <a:latin typeface="+mn-lt"/>
          <a:ea typeface="+mn-ea"/>
          <a:cs typeface="+mn-cs"/>
        </a:defRPr>
      </a:lvl6pPr>
      <a:lvl7pPr marL="4114800" algn="l" defTabSz="685800" rtl="0" eaLnBrk="1" latinLnBrk="0" hangingPunct="1">
        <a:defRPr sz="2700" kern="1200">
          <a:solidFill>
            <a:schemeClr val="tx1"/>
          </a:solidFill>
          <a:latin typeface="+mn-lt"/>
          <a:ea typeface="+mn-ea"/>
          <a:cs typeface="+mn-cs"/>
        </a:defRPr>
      </a:lvl7pPr>
      <a:lvl8pPr marL="4800600" algn="l" defTabSz="685800" rtl="0" eaLnBrk="1" latinLnBrk="0" hangingPunct="1">
        <a:defRPr sz="2700" kern="1200">
          <a:solidFill>
            <a:schemeClr val="tx1"/>
          </a:solidFill>
          <a:latin typeface="+mn-lt"/>
          <a:ea typeface="+mn-ea"/>
          <a:cs typeface="+mn-cs"/>
        </a:defRPr>
      </a:lvl8pPr>
      <a:lvl9pPr marL="5486400" algn="l" defTabSz="6858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png"/><Relationship Id="rId7"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4.png"/><Relationship Id="rId9"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11430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sp>
      <p:sp>
        <p:nvSpPr>
          <p:cNvPr id="6" name="Freeform 6" descr="preencoded.png"/>
          <p:cNvSpPr/>
          <p:nvPr/>
        </p:nvSpPr>
        <p:spPr>
          <a:xfrm>
            <a:off x="354360" y="2922091"/>
            <a:ext cx="6149131" cy="4442818"/>
          </a:xfrm>
          <a:custGeom>
            <a:avLst/>
            <a:gdLst/>
            <a:ahLst/>
            <a:cxnLst/>
            <a:rect l="l" t="t" r="r" b="b"/>
            <a:pathLst>
              <a:path w="6149131" h="4442818">
                <a:moveTo>
                  <a:pt x="0" y="0"/>
                </a:moveTo>
                <a:lnTo>
                  <a:pt x="6149131" y="0"/>
                </a:lnTo>
                <a:lnTo>
                  <a:pt x="6149131" y="4442818"/>
                </a:lnTo>
                <a:lnTo>
                  <a:pt x="0" y="4442818"/>
                </a:lnTo>
                <a:lnTo>
                  <a:pt x="0" y="0"/>
                </a:lnTo>
                <a:close/>
              </a:path>
            </a:pathLst>
          </a:custGeom>
          <a:blipFill>
            <a:blip r:embed="rId5"/>
            <a:stretch>
              <a:fillRect/>
            </a:stretch>
          </a:blipFill>
        </p:spPr>
      </p:sp>
      <p:sp>
        <p:nvSpPr>
          <p:cNvPr id="7" name="TextBox 7"/>
          <p:cNvSpPr txBox="1"/>
          <p:nvPr/>
        </p:nvSpPr>
        <p:spPr>
          <a:xfrm>
            <a:off x="7850237" y="798462"/>
            <a:ext cx="9445526" cy="3744516"/>
          </a:xfrm>
          <a:prstGeom prst="rect">
            <a:avLst/>
          </a:prstGeom>
        </p:spPr>
        <p:txBody>
          <a:bodyPr lIns="0" tIns="0" rIns="0" bIns="0" rtlCol="0" anchor="t">
            <a:spAutoFit/>
          </a:bodyPr>
          <a:lstStyle/>
          <a:p>
            <a:pPr algn="l">
              <a:lnSpc>
                <a:spcPts val="9625"/>
              </a:lnSpc>
            </a:pPr>
            <a:r>
              <a:rPr lang="en-US" sz="7687" b="1">
                <a:solidFill>
                  <a:srgbClr val="231971"/>
                </a:solidFill>
                <a:latin typeface="Arimo Bold"/>
                <a:ea typeface="Arimo Bold"/>
                <a:cs typeface="Arimo Bold"/>
                <a:sym typeface="Arimo Bold"/>
              </a:rPr>
              <a:t>Fault-Tolerant Distributed File Systems</a:t>
            </a:r>
          </a:p>
        </p:txBody>
      </p:sp>
      <p:grpSp>
        <p:nvGrpSpPr>
          <p:cNvPr id="9" name="Group 9"/>
          <p:cNvGrpSpPr/>
          <p:nvPr/>
        </p:nvGrpSpPr>
        <p:grpSpPr>
          <a:xfrm>
            <a:off x="7845475" y="8932515"/>
            <a:ext cx="463154" cy="463154"/>
            <a:chOff x="0" y="0"/>
            <a:chExt cx="617538" cy="617538"/>
          </a:xfrm>
        </p:grpSpPr>
        <p:sp>
          <p:nvSpPr>
            <p:cNvPr id="10" name="Freeform 10"/>
            <p:cNvSpPr/>
            <p:nvPr/>
          </p:nvSpPr>
          <p:spPr>
            <a:xfrm>
              <a:off x="0" y="0"/>
              <a:ext cx="617601" cy="617601"/>
            </a:xfrm>
            <a:custGeom>
              <a:avLst/>
              <a:gdLst/>
              <a:ahLst/>
              <a:cxnLst/>
              <a:rect l="l" t="t" r="r" b="b"/>
              <a:pathLst>
                <a:path w="617601" h="617601">
                  <a:moveTo>
                    <a:pt x="0" y="308737"/>
                  </a:moveTo>
                  <a:cubicBezTo>
                    <a:pt x="0" y="138303"/>
                    <a:pt x="138303" y="0"/>
                    <a:pt x="308737" y="0"/>
                  </a:cubicBezTo>
                  <a:cubicBezTo>
                    <a:pt x="310642" y="0"/>
                    <a:pt x="312547" y="889"/>
                    <a:pt x="313690" y="2413"/>
                  </a:cubicBezTo>
                  <a:lnTo>
                    <a:pt x="308737" y="6350"/>
                  </a:lnTo>
                  <a:lnTo>
                    <a:pt x="308737" y="0"/>
                  </a:lnTo>
                  <a:lnTo>
                    <a:pt x="308737" y="6350"/>
                  </a:lnTo>
                  <a:lnTo>
                    <a:pt x="308737" y="0"/>
                  </a:lnTo>
                  <a:cubicBezTo>
                    <a:pt x="479298" y="0"/>
                    <a:pt x="617601" y="138303"/>
                    <a:pt x="617601" y="308737"/>
                  </a:cubicBezTo>
                  <a:cubicBezTo>
                    <a:pt x="617601" y="311150"/>
                    <a:pt x="616204" y="313309"/>
                    <a:pt x="614045" y="314452"/>
                  </a:cubicBezTo>
                  <a:lnTo>
                    <a:pt x="611251" y="308737"/>
                  </a:lnTo>
                  <a:lnTo>
                    <a:pt x="617601" y="308737"/>
                  </a:lnTo>
                  <a:cubicBezTo>
                    <a:pt x="617601" y="479298"/>
                    <a:pt x="479298" y="617474"/>
                    <a:pt x="308864" y="617474"/>
                  </a:cubicBezTo>
                  <a:lnTo>
                    <a:pt x="308864" y="611124"/>
                  </a:lnTo>
                  <a:lnTo>
                    <a:pt x="308864" y="604774"/>
                  </a:lnTo>
                  <a:lnTo>
                    <a:pt x="308864" y="611124"/>
                  </a:lnTo>
                  <a:lnTo>
                    <a:pt x="308864" y="617474"/>
                  </a:lnTo>
                  <a:cubicBezTo>
                    <a:pt x="138303" y="617601"/>
                    <a:pt x="0" y="479298"/>
                    <a:pt x="0" y="308737"/>
                  </a:cubicBezTo>
                  <a:lnTo>
                    <a:pt x="6350" y="308737"/>
                  </a:lnTo>
                  <a:lnTo>
                    <a:pt x="0" y="308737"/>
                  </a:lnTo>
                  <a:moveTo>
                    <a:pt x="12700" y="308737"/>
                  </a:moveTo>
                  <a:lnTo>
                    <a:pt x="6350" y="308737"/>
                  </a:lnTo>
                  <a:lnTo>
                    <a:pt x="12700" y="308737"/>
                  </a:lnTo>
                  <a:cubicBezTo>
                    <a:pt x="12700" y="472313"/>
                    <a:pt x="145288" y="604901"/>
                    <a:pt x="308737" y="604901"/>
                  </a:cubicBezTo>
                  <a:cubicBezTo>
                    <a:pt x="312293" y="604901"/>
                    <a:pt x="315087" y="607695"/>
                    <a:pt x="315087" y="611251"/>
                  </a:cubicBezTo>
                  <a:cubicBezTo>
                    <a:pt x="315087" y="614807"/>
                    <a:pt x="312293" y="617601"/>
                    <a:pt x="308737" y="617601"/>
                  </a:cubicBezTo>
                  <a:cubicBezTo>
                    <a:pt x="305181" y="617601"/>
                    <a:pt x="302387" y="614807"/>
                    <a:pt x="302387" y="611251"/>
                  </a:cubicBezTo>
                  <a:cubicBezTo>
                    <a:pt x="302387" y="607695"/>
                    <a:pt x="305181" y="604901"/>
                    <a:pt x="308737" y="604901"/>
                  </a:cubicBezTo>
                  <a:cubicBezTo>
                    <a:pt x="472313" y="604901"/>
                    <a:pt x="604774" y="472313"/>
                    <a:pt x="604774" y="308864"/>
                  </a:cubicBezTo>
                  <a:cubicBezTo>
                    <a:pt x="604774" y="306451"/>
                    <a:pt x="606171" y="304292"/>
                    <a:pt x="608330" y="303149"/>
                  </a:cubicBezTo>
                  <a:lnTo>
                    <a:pt x="611124" y="308864"/>
                  </a:lnTo>
                  <a:lnTo>
                    <a:pt x="604774" y="308864"/>
                  </a:lnTo>
                  <a:cubicBezTo>
                    <a:pt x="604901" y="145288"/>
                    <a:pt x="472313" y="12700"/>
                    <a:pt x="308737" y="12700"/>
                  </a:cubicBezTo>
                  <a:cubicBezTo>
                    <a:pt x="306832" y="12700"/>
                    <a:pt x="304927" y="11811"/>
                    <a:pt x="303784" y="10287"/>
                  </a:cubicBezTo>
                  <a:lnTo>
                    <a:pt x="308737" y="6350"/>
                  </a:lnTo>
                  <a:lnTo>
                    <a:pt x="308737" y="12700"/>
                  </a:lnTo>
                  <a:cubicBezTo>
                    <a:pt x="145288" y="12700"/>
                    <a:pt x="12700" y="145288"/>
                    <a:pt x="12700" y="308737"/>
                  </a:cubicBezTo>
                  <a:close/>
                </a:path>
              </a:pathLst>
            </a:custGeom>
            <a:solidFill>
              <a:srgbClr val="FFFFFF"/>
            </a:solidFill>
          </p:spPr>
        </p:sp>
      </p:grpSp>
      <p:sp>
        <p:nvSpPr>
          <p:cNvPr id="11" name="TextBox 10">
            <a:extLst>
              <a:ext uri="{FF2B5EF4-FFF2-40B4-BE49-F238E27FC236}">
                <a16:creationId xmlns:a16="http://schemas.microsoft.com/office/drawing/2014/main" id="{64A879BB-5E23-5597-039A-3BBEF2A80406}"/>
              </a:ext>
            </a:extLst>
          </p:cNvPr>
          <p:cNvSpPr txBox="1"/>
          <p:nvPr/>
        </p:nvSpPr>
        <p:spPr>
          <a:xfrm>
            <a:off x="7845475" y="5350530"/>
            <a:ext cx="5564088" cy="1692771"/>
          </a:xfrm>
          <a:prstGeom prst="rect">
            <a:avLst/>
          </a:prstGeom>
          <a:noFill/>
        </p:spPr>
        <p:txBody>
          <a:bodyPr wrap="square" rtlCol="0">
            <a:spAutoFit/>
          </a:bodyPr>
          <a:lstStyle/>
          <a:p>
            <a:r>
              <a:rPr lang="en-US" sz="4000" dirty="0">
                <a:solidFill>
                  <a:srgbClr val="92D050"/>
                </a:solidFill>
              </a:rPr>
              <a:t>PRESENTED BY</a:t>
            </a:r>
          </a:p>
          <a:p>
            <a:r>
              <a:rPr lang="en-US" sz="3200" dirty="0" err="1">
                <a:solidFill>
                  <a:schemeClr val="bg1"/>
                </a:solidFill>
              </a:rPr>
              <a:t>Sanjay.R</a:t>
            </a:r>
            <a:r>
              <a:rPr lang="en-US" sz="3200" dirty="0">
                <a:solidFill>
                  <a:schemeClr val="bg1"/>
                </a:solidFill>
              </a:rPr>
              <a:t> (192211425)</a:t>
            </a:r>
          </a:p>
          <a:p>
            <a:r>
              <a:rPr lang="en-US" sz="3200" dirty="0" err="1">
                <a:solidFill>
                  <a:schemeClr val="bg1"/>
                </a:solidFill>
              </a:rPr>
              <a:t>Ranjith.R</a:t>
            </a:r>
            <a:r>
              <a:rPr lang="en-US" sz="3200" dirty="0">
                <a:solidFill>
                  <a:schemeClr val="bg1"/>
                </a:solidFill>
              </a:rPr>
              <a:t> (192211667)</a:t>
            </a:r>
            <a:endParaRPr lang="en-IN" sz="3200" dirty="0">
              <a:solidFill>
                <a:schemeClr val="bg1"/>
              </a:solidFill>
            </a:endParaRPr>
          </a:p>
        </p:txBody>
      </p:sp>
      <p:sp>
        <p:nvSpPr>
          <p:cNvPr id="12" name="TextBox 11">
            <a:extLst>
              <a:ext uri="{FF2B5EF4-FFF2-40B4-BE49-F238E27FC236}">
                <a16:creationId xmlns:a16="http://schemas.microsoft.com/office/drawing/2014/main" id="{F42A53EA-C6BD-20FC-384C-CE6E78D676CD}"/>
              </a:ext>
            </a:extLst>
          </p:cNvPr>
          <p:cNvSpPr txBox="1"/>
          <p:nvPr/>
        </p:nvSpPr>
        <p:spPr>
          <a:xfrm>
            <a:off x="14250904" y="7284695"/>
            <a:ext cx="3655963" cy="1508105"/>
          </a:xfrm>
          <a:prstGeom prst="rect">
            <a:avLst/>
          </a:prstGeom>
          <a:noFill/>
        </p:spPr>
        <p:txBody>
          <a:bodyPr wrap="square" rtlCol="0">
            <a:spAutoFit/>
          </a:bodyPr>
          <a:lstStyle/>
          <a:p>
            <a:r>
              <a:rPr lang="en-US" sz="3600" dirty="0">
                <a:solidFill>
                  <a:srgbClr val="FF0000"/>
                </a:solidFill>
              </a:rPr>
              <a:t>GUIDED BY</a:t>
            </a:r>
          </a:p>
          <a:p>
            <a:r>
              <a:rPr lang="en-US" sz="2800" dirty="0" err="1">
                <a:solidFill>
                  <a:schemeClr val="bg1"/>
                </a:solidFill>
              </a:rPr>
              <a:t>S.Jayanthi</a:t>
            </a:r>
            <a:endParaRPr lang="en-US" sz="2800" dirty="0">
              <a:solidFill>
                <a:schemeClr val="bg1"/>
              </a:solidFill>
            </a:endParaRPr>
          </a:p>
          <a:p>
            <a:r>
              <a:rPr lang="en-US" sz="2800" dirty="0">
                <a:solidFill>
                  <a:schemeClr val="bg1"/>
                </a:solidFill>
              </a:rPr>
              <a:t>Information security</a:t>
            </a:r>
            <a:endParaRPr lang="en-IN" sz="28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5" name="TextBox 5"/>
          <p:cNvSpPr txBox="1"/>
          <p:nvPr/>
        </p:nvSpPr>
        <p:spPr>
          <a:xfrm>
            <a:off x="926306" y="661095"/>
            <a:ext cx="11494294" cy="776559"/>
          </a:xfrm>
          <a:prstGeom prst="rect">
            <a:avLst/>
          </a:prstGeom>
        </p:spPr>
        <p:txBody>
          <a:bodyPr wrap="square" lIns="0" tIns="0" rIns="0" bIns="0" rtlCol="0" anchor="t">
            <a:spAutoFit/>
          </a:bodyPr>
          <a:lstStyle/>
          <a:p>
            <a:pPr algn="l">
              <a:lnSpc>
                <a:spcPts val="6500"/>
              </a:lnSpc>
            </a:pPr>
            <a:r>
              <a:rPr lang="en-US" sz="5187" b="1" dirty="0">
                <a:solidFill>
                  <a:srgbClr val="231971"/>
                </a:solidFill>
                <a:latin typeface="Arimo Bold"/>
                <a:ea typeface="Arimo Bold"/>
                <a:cs typeface="Arimo Bold"/>
                <a:sym typeface="Arimo Bold"/>
              </a:rPr>
              <a:t>Applications of Fault-Tolerant DFS</a:t>
            </a:r>
          </a:p>
        </p:txBody>
      </p:sp>
      <p:sp>
        <p:nvSpPr>
          <p:cNvPr id="6" name="TextBox 6"/>
          <p:cNvSpPr txBox="1"/>
          <p:nvPr/>
        </p:nvSpPr>
        <p:spPr>
          <a:xfrm>
            <a:off x="926306" y="1988790"/>
            <a:ext cx="16435387" cy="941785"/>
          </a:xfrm>
          <a:prstGeom prst="rect">
            <a:avLst/>
          </a:prstGeom>
        </p:spPr>
        <p:txBody>
          <a:bodyPr lIns="0" tIns="0" rIns="0" bIns="0" rtlCol="0" anchor="t">
            <a:spAutoFit/>
          </a:bodyPr>
          <a:lstStyle/>
          <a:p>
            <a:pPr algn="l">
              <a:lnSpc>
                <a:spcPts val="3312"/>
              </a:lnSpc>
            </a:pPr>
            <a:r>
              <a:rPr lang="en-US" sz="2062">
                <a:solidFill>
                  <a:srgbClr val="2A2742"/>
                </a:solidFill>
                <a:latin typeface="Arimo"/>
                <a:ea typeface="Arimo"/>
                <a:cs typeface="Arimo"/>
                <a:sym typeface="Arimo"/>
              </a:rPr>
              <a:t>Fault-tolerant DFS find applications in various domains, ranging from cloud computing and data centers to distributed databases and high-performance computing. Their ability to handle failures makes them essential for ensuring data integrity and availability.</a:t>
            </a:r>
          </a:p>
        </p:txBody>
      </p:sp>
      <p:sp>
        <p:nvSpPr>
          <p:cNvPr id="7" name="Freeform 7" descr="preencoded.png"/>
          <p:cNvSpPr/>
          <p:nvPr/>
        </p:nvSpPr>
        <p:spPr>
          <a:xfrm>
            <a:off x="926306" y="3228231"/>
            <a:ext cx="8019158" cy="4956125"/>
          </a:xfrm>
          <a:custGeom>
            <a:avLst/>
            <a:gdLst/>
            <a:ahLst/>
            <a:cxnLst/>
            <a:rect l="l" t="t" r="r" b="b"/>
            <a:pathLst>
              <a:path w="8019158" h="4956125">
                <a:moveTo>
                  <a:pt x="0" y="0"/>
                </a:moveTo>
                <a:lnTo>
                  <a:pt x="8019158" y="0"/>
                </a:lnTo>
                <a:lnTo>
                  <a:pt x="8019158" y="4956125"/>
                </a:lnTo>
                <a:lnTo>
                  <a:pt x="0" y="4956125"/>
                </a:lnTo>
                <a:lnTo>
                  <a:pt x="0" y="0"/>
                </a:lnTo>
                <a:close/>
              </a:path>
            </a:pathLst>
          </a:custGeom>
          <a:blipFill>
            <a:blip r:embed="rId4"/>
            <a:stretch>
              <a:fillRect l="-37" r="-37"/>
            </a:stretch>
          </a:blipFill>
        </p:spPr>
      </p:sp>
      <p:sp>
        <p:nvSpPr>
          <p:cNvPr id="8" name="TextBox 8"/>
          <p:cNvSpPr txBox="1"/>
          <p:nvPr/>
        </p:nvSpPr>
        <p:spPr>
          <a:xfrm>
            <a:off x="926306" y="8486477"/>
            <a:ext cx="3308300" cy="442020"/>
          </a:xfrm>
          <a:prstGeom prst="rect">
            <a:avLst/>
          </a:prstGeom>
        </p:spPr>
        <p:txBody>
          <a:bodyPr lIns="0" tIns="0" rIns="0" bIns="0" rtlCol="0" anchor="t">
            <a:spAutoFit/>
          </a:bodyPr>
          <a:lstStyle/>
          <a:p>
            <a:pPr algn="l">
              <a:lnSpc>
                <a:spcPts val="3250"/>
              </a:lnSpc>
            </a:pPr>
            <a:r>
              <a:rPr lang="en-US" sz="2562" b="1">
                <a:solidFill>
                  <a:srgbClr val="2A2742"/>
                </a:solidFill>
                <a:latin typeface="Arimo Bold"/>
                <a:ea typeface="Arimo Bold"/>
                <a:cs typeface="Arimo Bold"/>
                <a:sym typeface="Arimo Bold"/>
              </a:rPr>
              <a:t>Cloud Storage</a:t>
            </a:r>
          </a:p>
        </p:txBody>
      </p:sp>
      <p:sp>
        <p:nvSpPr>
          <p:cNvPr id="9" name="TextBox 9"/>
          <p:cNvSpPr txBox="1"/>
          <p:nvPr/>
        </p:nvSpPr>
        <p:spPr>
          <a:xfrm>
            <a:off x="926306" y="8991898"/>
            <a:ext cx="8019158" cy="941785"/>
          </a:xfrm>
          <a:prstGeom prst="rect">
            <a:avLst/>
          </a:prstGeom>
        </p:spPr>
        <p:txBody>
          <a:bodyPr lIns="0" tIns="0" rIns="0" bIns="0" rtlCol="0" anchor="t">
            <a:spAutoFit/>
          </a:bodyPr>
          <a:lstStyle/>
          <a:p>
            <a:pPr algn="l">
              <a:lnSpc>
                <a:spcPts val="3312"/>
              </a:lnSpc>
            </a:pPr>
            <a:r>
              <a:rPr lang="en-US" sz="2062">
                <a:solidFill>
                  <a:srgbClr val="2A2742"/>
                </a:solidFill>
                <a:latin typeface="Arimo"/>
                <a:ea typeface="Arimo"/>
                <a:cs typeface="Arimo"/>
                <a:sym typeface="Arimo"/>
              </a:rPr>
              <a:t>Fault-tolerant DFS is at the heart of cloud storage solutions, enabling scalable and reliable storage for large datasets.</a:t>
            </a:r>
          </a:p>
        </p:txBody>
      </p:sp>
      <p:sp>
        <p:nvSpPr>
          <p:cNvPr id="10" name="Freeform 10" descr="preencoded.png"/>
          <p:cNvSpPr/>
          <p:nvPr/>
        </p:nvSpPr>
        <p:spPr>
          <a:xfrm>
            <a:off x="9342387" y="3228231"/>
            <a:ext cx="8019306" cy="4956274"/>
          </a:xfrm>
          <a:custGeom>
            <a:avLst/>
            <a:gdLst/>
            <a:ahLst/>
            <a:cxnLst/>
            <a:rect l="l" t="t" r="r" b="b"/>
            <a:pathLst>
              <a:path w="8019306" h="4956274">
                <a:moveTo>
                  <a:pt x="0" y="0"/>
                </a:moveTo>
                <a:lnTo>
                  <a:pt x="8019307" y="0"/>
                </a:lnTo>
                <a:lnTo>
                  <a:pt x="8019307" y="4956274"/>
                </a:lnTo>
                <a:lnTo>
                  <a:pt x="0" y="4956274"/>
                </a:lnTo>
                <a:lnTo>
                  <a:pt x="0" y="0"/>
                </a:lnTo>
                <a:close/>
              </a:path>
            </a:pathLst>
          </a:custGeom>
          <a:blipFill>
            <a:blip r:embed="rId5"/>
            <a:stretch>
              <a:fillRect l="-37" r="-37"/>
            </a:stretch>
          </a:blipFill>
        </p:spPr>
      </p:sp>
      <p:sp>
        <p:nvSpPr>
          <p:cNvPr id="11" name="TextBox 11"/>
          <p:cNvSpPr txBox="1"/>
          <p:nvPr/>
        </p:nvSpPr>
        <p:spPr>
          <a:xfrm>
            <a:off x="9342387" y="8486626"/>
            <a:ext cx="3503860" cy="442020"/>
          </a:xfrm>
          <a:prstGeom prst="rect">
            <a:avLst/>
          </a:prstGeom>
        </p:spPr>
        <p:txBody>
          <a:bodyPr lIns="0" tIns="0" rIns="0" bIns="0" rtlCol="0" anchor="t">
            <a:spAutoFit/>
          </a:bodyPr>
          <a:lstStyle/>
          <a:p>
            <a:pPr algn="l">
              <a:lnSpc>
                <a:spcPts val="3250"/>
              </a:lnSpc>
            </a:pPr>
            <a:r>
              <a:rPr lang="en-US" sz="2562" b="1">
                <a:solidFill>
                  <a:srgbClr val="2A2742"/>
                </a:solidFill>
                <a:latin typeface="Arimo Bold"/>
                <a:ea typeface="Arimo Bold"/>
                <a:cs typeface="Arimo Bold"/>
                <a:sym typeface="Arimo Bold"/>
              </a:rPr>
              <a:t>Distributed Databases</a:t>
            </a:r>
          </a:p>
        </p:txBody>
      </p:sp>
      <p:sp>
        <p:nvSpPr>
          <p:cNvPr id="12" name="TextBox 12"/>
          <p:cNvSpPr txBox="1"/>
          <p:nvPr/>
        </p:nvSpPr>
        <p:spPr>
          <a:xfrm>
            <a:off x="9342387" y="8992046"/>
            <a:ext cx="8019306" cy="941785"/>
          </a:xfrm>
          <a:prstGeom prst="rect">
            <a:avLst/>
          </a:prstGeom>
        </p:spPr>
        <p:txBody>
          <a:bodyPr lIns="0" tIns="0" rIns="0" bIns="0" rtlCol="0" anchor="t">
            <a:spAutoFit/>
          </a:bodyPr>
          <a:lstStyle/>
          <a:p>
            <a:pPr algn="l">
              <a:lnSpc>
                <a:spcPts val="3312"/>
              </a:lnSpc>
            </a:pPr>
            <a:r>
              <a:rPr lang="en-US" sz="2062">
                <a:solidFill>
                  <a:srgbClr val="2A2742"/>
                </a:solidFill>
                <a:latin typeface="Arimo"/>
                <a:ea typeface="Arimo"/>
                <a:cs typeface="Arimo"/>
                <a:sym typeface="Arimo"/>
              </a:rPr>
              <a:t>Distributed databases rely on fault-tolerant DFS to ensure data consistency and availability across multiple nodes.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6" name="TextBox 5">
            <a:extLst>
              <a:ext uri="{FF2B5EF4-FFF2-40B4-BE49-F238E27FC236}">
                <a16:creationId xmlns:a16="http://schemas.microsoft.com/office/drawing/2014/main" id="{4D1C8A00-9510-2725-D6D9-CE68CE6BAD17}"/>
              </a:ext>
            </a:extLst>
          </p:cNvPr>
          <p:cNvSpPr txBox="1"/>
          <p:nvPr/>
        </p:nvSpPr>
        <p:spPr>
          <a:xfrm>
            <a:off x="762000" y="419100"/>
            <a:ext cx="4724400" cy="891013"/>
          </a:xfrm>
          <a:prstGeom prst="rect">
            <a:avLst/>
          </a:prstGeom>
          <a:noFill/>
        </p:spPr>
        <p:txBody>
          <a:bodyPr wrap="square" rtlCol="0">
            <a:spAutoFit/>
          </a:bodyPr>
          <a:lstStyle/>
          <a:p>
            <a:r>
              <a:rPr lang="en-US" sz="5190" dirty="0">
                <a:solidFill>
                  <a:srgbClr val="002060"/>
                </a:solidFill>
                <a:latin typeface="Arimo Bold" panose="020B0604020202020204" charset="0"/>
                <a:ea typeface="Arimo Bold" panose="020B0604020202020204" charset="0"/>
                <a:cs typeface="Arimo Bold" panose="020B0604020202020204" charset="0"/>
              </a:rPr>
              <a:t>PSUDO CODE</a:t>
            </a:r>
            <a:endParaRPr lang="en-IN" sz="5190" dirty="0">
              <a:solidFill>
                <a:srgbClr val="002060"/>
              </a:solidFill>
              <a:latin typeface="Arimo Bold" panose="020B0604020202020204" charset="0"/>
              <a:ea typeface="Arimo Bold" panose="020B0604020202020204" charset="0"/>
              <a:cs typeface="Arimo Bold" panose="020B0604020202020204" charset="0"/>
            </a:endParaRPr>
          </a:p>
        </p:txBody>
      </p:sp>
      <p:sp>
        <p:nvSpPr>
          <p:cNvPr id="7" name="TextBox 6">
            <a:extLst>
              <a:ext uri="{FF2B5EF4-FFF2-40B4-BE49-F238E27FC236}">
                <a16:creationId xmlns:a16="http://schemas.microsoft.com/office/drawing/2014/main" id="{C5204F2C-7443-174A-4091-DBD0CF2F7520}"/>
              </a:ext>
            </a:extLst>
          </p:cNvPr>
          <p:cNvSpPr txBox="1"/>
          <p:nvPr/>
        </p:nvSpPr>
        <p:spPr>
          <a:xfrm>
            <a:off x="1821858" y="1689739"/>
            <a:ext cx="7505700" cy="8217634"/>
          </a:xfrm>
          <a:prstGeom prst="rect">
            <a:avLst/>
          </a:prstGeom>
          <a:noFill/>
        </p:spPr>
        <p:txBody>
          <a:bodyPr wrap="square" rtlCol="0">
            <a:spAutoFit/>
          </a:bodyPr>
          <a:lstStyle/>
          <a:p>
            <a:r>
              <a:rPr lang="en-IN" sz="1200" dirty="0">
                <a:solidFill>
                  <a:schemeClr val="bg1"/>
                </a:solidFill>
              </a:rPr>
              <a:t>DEFINE MAX_NODES AS 3</a:t>
            </a:r>
          </a:p>
          <a:p>
            <a:r>
              <a:rPr lang="en-IN" sz="1200" dirty="0">
                <a:solidFill>
                  <a:schemeClr val="bg1"/>
                </a:solidFill>
              </a:rPr>
              <a:t>DEFINE MAX_FILE_SIZE AS 100</a:t>
            </a:r>
          </a:p>
          <a:p>
            <a:endParaRPr lang="en-IN" sz="1200" dirty="0">
              <a:solidFill>
                <a:schemeClr val="bg1"/>
              </a:solidFill>
            </a:endParaRPr>
          </a:p>
          <a:p>
            <a:r>
              <a:rPr lang="en-IN" sz="1200" dirty="0">
                <a:solidFill>
                  <a:schemeClr val="bg1"/>
                </a:solidFill>
              </a:rPr>
              <a:t>STRUCT File</a:t>
            </a:r>
          </a:p>
          <a:p>
            <a:r>
              <a:rPr lang="en-IN" sz="1200" dirty="0">
                <a:solidFill>
                  <a:schemeClr val="bg1"/>
                </a:solidFill>
              </a:rPr>
              <a:t>    STRING </a:t>
            </a:r>
            <a:r>
              <a:rPr lang="en-IN" sz="1200" dirty="0" err="1">
                <a:solidFill>
                  <a:schemeClr val="bg1"/>
                </a:solidFill>
              </a:rPr>
              <a:t>fileName</a:t>
            </a:r>
            <a:r>
              <a:rPr lang="en-IN" sz="1200" dirty="0">
                <a:solidFill>
                  <a:schemeClr val="bg1"/>
                </a:solidFill>
              </a:rPr>
              <a:t>[50]</a:t>
            </a:r>
          </a:p>
          <a:p>
            <a:r>
              <a:rPr lang="en-IN" sz="1200" dirty="0">
                <a:solidFill>
                  <a:schemeClr val="bg1"/>
                </a:solidFill>
              </a:rPr>
              <a:t>    STRING </a:t>
            </a:r>
            <a:r>
              <a:rPr lang="en-IN" sz="1200" dirty="0" err="1">
                <a:solidFill>
                  <a:schemeClr val="bg1"/>
                </a:solidFill>
              </a:rPr>
              <a:t>fileData</a:t>
            </a:r>
            <a:r>
              <a:rPr lang="en-IN" sz="1200" dirty="0">
                <a:solidFill>
                  <a:schemeClr val="bg1"/>
                </a:solidFill>
              </a:rPr>
              <a:t>[MAX_FILE_SIZE]</a:t>
            </a:r>
          </a:p>
          <a:p>
            <a:r>
              <a:rPr lang="en-IN" sz="1200" dirty="0">
                <a:solidFill>
                  <a:schemeClr val="bg1"/>
                </a:solidFill>
              </a:rPr>
              <a:t>    INTEGER </a:t>
            </a:r>
            <a:r>
              <a:rPr lang="en-IN" sz="1200" dirty="0" err="1">
                <a:solidFill>
                  <a:schemeClr val="bg1"/>
                </a:solidFill>
              </a:rPr>
              <a:t>nodeID</a:t>
            </a:r>
            <a:endParaRPr lang="en-IN" sz="1200" dirty="0">
              <a:solidFill>
                <a:schemeClr val="bg1"/>
              </a:solidFill>
            </a:endParaRPr>
          </a:p>
          <a:p>
            <a:endParaRPr lang="en-IN" sz="1200" dirty="0">
              <a:solidFill>
                <a:schemeClr val="bg1"/>
              </a:solidFill>
            </a:endParaRPr>
          </a:p>
          <a:p>
            <a:r>
              <a:rPr lang="en-IN" sz="1200" dirty="0">
                <a:solidFill>
                  <a:schemeClr val="bg1"/>
                </a:solidFill>
              </a:rPr>
              <a:t>STRUCT Node</a:t>
            </a:r>
          </a:p>
          <a:p>
            <a:r>
              <a:rPr lang="en-IN" sz="1200" dirty="0">
                <a:solidFill>
                  <a:schemeClr val="bg1"/>
                </a:solidFill>
              </a:rPr>
              <a:t>    INTEGER </a:t>
            </a:r>
            <a:r>
              <a:rPr lang="en-IN" sz="1200" dirty="0" err="1">
                <a:solidFill>
                  <a:schemeClr val="bg1"/>
                </a:solidFill>
              </a:rPr>
              <a:t>nodeID</a:t>
            </a:r>
            <a:endParaRPr lang="en-IN" sz="1200" dirty="0">
              <a:solidFill>
                <a:schemeClr val="bg1"/>
              </a:solidFill>
            </a:endParaRPr>
          </a:p>
          <a:p>
            <a:r>
              <a:rPr lang="en-IN" sz="1200" dirty="0">
                <a:solidFill>
                  <a:schemeClr val="bg1"/>
                </a:solidFill>
              </a:rPr>
              <a:t>    ARRAY of File files[MAX_FILE_SIZE]</a:t>
            </a:r>
          </a:p>
          <a:p>
            <a:r>
              <a:rPr lang="en-IN" sz="1200" dirty="0">
                <a:solidFill>
                  <a:schemeClr val="bg1"/>
                </a:solidFill>
              </a:rPr>
              <a:t>    INTEGER </a:t>
            </a:r>
            <a:r>
              <a:rPr lang="en-IN" sz="1200" dirty="0" err="1">
                <a:solidFill>
                  <a:schemeClr val="bg1"/>
                </a:solidFill>
              </a:rPr>
              <a:t>fileCount</a:t>
            </a:r>
            <a:endParaRPr lang="en-IN" sz="1200" dirty="0">
              <a:solidFill>
                <a:schemeClr val="bg1"/>
              </a:solidFill>
            </a:endParaRPr>
          </a:p>
          <a:p>
            <a:endParaRPr lang="en-IN" sz="1200" dirty="0">
              <a:solidFill>
                <a:schemeClr val="bg1"/>
              </a:solidFill>
            </a:endParaRPr>
          </a:p>
          <a:p>
            <a:r>
              <a:rPr lang="en-IN" sz="1200" dirty="0">
                <a:solidFill>
                  <a:schemeClr val="bg1"/>
                </a:solidFill>
              </a:rPr>
              <a:t>INITIALIZE ARRAY of Node nodes[MAX_NODES]</a:t>
            </a:r>
          </a:p>
          <a:p>
            <a:endParaRPr lang="en-IN" sz="1200" dirty="0">
              <a:solidFill>
                <a:schemeClr val="bg1"/>
              </a:solidFill>
            </a:endParaRPr>
          </a:p>
          <a:p>
            <a:r>
              <a:rPr lang="en-IN" sz="1200" dirty="0">
                <a:solidFill>
                  <a:schemeClr val="bg1"/>
                </a:solidFill>
              </a:rPr>
              <a:t>// FUNCTION to initialize nodes</a:t>
            </a:r>
          </a:p>
          <a:p>
            <a:r>
              <a:rPr lang="en-IN" sz="1200" dirty="0">
                <a:solidFill>
                  <a:schemeClr val="bg1"/>
                </a:solidFill>
              </a:rPr>
              <a:t>FUNCTION </a:t>
            </a:r>
            <a:r>
              <a:rPr lang="en-IN" sz="1200" dirty="0" err="1">
                <a:solidFill>
                  <a:schemeClr val="bg1"/>
                </a:solidFill>
              </a:rPr>
              <a:t>initializeNodes</a:t>
            </a:r>
            <a:r>
              <a:rPr lang="en-IN" sz="1200" dirty="0">
                <a:solidFill>
                  <a:schemeClr val="bg1"/>
                </a:solidFill>
              </a:rPr>
              <a:t>()</a:t>
            </a:r>
          </a:p>
          <a:p>
            <a:r>
              <a:rPr lang="en-IN" sz="1200" dirty="0">
                <a:solidFill>
                  <a:schemeClr val="bg1"/>
                </a:solidFill>
              </a:rPr>
              <a:t>    FOR </a:t>
            </a:r>
            <a:r>
              <a:rPr lang="en-IN" sz="1200" dirty="0" err="1">
                <a:solidFill>
                  <a:schemeClr val="bg1"/>
                </a:solidFill>
              </a:rPr>
              <a:t>i</a:t>
            </a:r>
            <a:r>
              <a:rPr lang="en-IN" sz="1200" dirty="0">
                <a:solidFill>
                  <a:schemeClr val="bg1"/>
                </a:solidFill>
              </a:rPr>
              <a:t> FROM 0 TO MAX_NODES - 1 DO</a:t>
            </a:r>
          </a:p>
          <a:p>
            <a:r>
              <a:rPr lang="en-IN" sz="1200" dirty="0">
                <a:solidFill>
                  <a:schemeClr val="bg1"/>
                </a:solidFill>
              </a:rPr>
              <a:t>        SET nodes[</a:t>
            </a:r>
            <a:r>
              <a:rPr lang="en-IN" sz="1200" dirty="0" err="1">
                <a:solidFill>
                  <a:schemeClr val="bg1"/>
                </a:solidFill>
              </a:rPr>
              <a:t>i</a:t>
            </a:r>
            <a:r>
              <a:rPr lang="en-IN" sz="1200" dirty="0">
                <a:solidFill>
                  <a:schemeClr val="bg1"/>
                </a:solidFill>
              </a:rPr>
              <a:t>].</a:t>
            </a:r>
            <a:r>
              <a:rPr lang="en-IN" sz="1200" dirty="0" err="1">
                <a:solidFill>
                  <a:schemeClr val="bg1"/>
                </a:solidFill>
              </a:rPr>
              <a:t>nodeID</a:t>
            </a:r>
            <a:r>
              <a:rPr lang="en-IN" sz="1200" dirty="0">
                <a:solidFill>
                  <a:schemeClr val="bg1"/>
                </a:solidFill>
              </a:rPr>
              <a:t> = </a:t>
            </a:r>
            <a:r>
              <a:rPr lang="en-IN" sz="1200" dirty="0" err="1">
                <a:solidFill>
                  <a:schemeClr val="bg1"/>
                </a:solidFill>
              </a:rPr>
              <a:t>i</a:t>
            </a:r>
            <a:r>
              <a:rPr lang="en-IN" sz="1200" dirty="0">
                <a:solidFill>
                  <a:schemeClr val="bg1"/>
                </a:solidFill>
              </a:rPr>
              <a:t> + 1</a:t>
            </a:r>
          </a:p>
          <a:p>
            <a:r>
              <a:rPr lang="en-IN" sz="1200" dirty="0">
                <a:solidFill>
                  <a:schemeClr val="bg1"/>
                </a:solidFill>
              </a:rPr>
              <a:t>        SET nodes[</a:t>
            </a:r>
            <a:r>
              <a:rPr lang="en-IN" sz="1200" dirty="0" err="1">
                <a:solidFill>
                  <a:schemeClr val="bg1"/>
                </a:solidFill>
              </a:rPr>
              <a:t>i</a:t>
            </a:r>
            <a:r>
              <a:rPr lang="en-IN" sz="1200" dirty="0">
                <a:solidFill>
                  <a:schemeClr val="bg1"/>
                </a:solidFill>
              </a:rPr>
              <a:t>].</a:t>
            </a:r>
            <a:r>
              <a:rPr lang="en-IN" sz="1200" dirty="0" err="1">
                <a:solidFill>
                  <a:schemeClr val="bg1"/>
                </a:solidFill>
              </a:rPr>
              <a:t>fileCount</a:t>
            </a:r>
            <a:r>
              <a:rPr lang="en-IN" sz="1200" dirty="0">
                <a:solidFill>
                  <a:schemeClr val="bg1"/>
                </a:solidFill>
              </a:rPr>
              <a:t> = 0</a:t>
            </a:r>
          </a:p>
          <a:p>
            <a:r>
              <a:rPr lang="en-IN" sz="1200" dirty="0">
                <a:solidFill>
                  <a:schemeClr val="bg1"/>
                </a:solidFill>
              </a:rPr>
              <a:t>    END FOR</a:t>
            </a:r>
          </a:p>
          <a:p>
            <a:r>
              <a:rPr lang="en-IN" sz="1200" dirty="0">
                <a:solidFill>
                  <a:schemeClr val="bg1"/>
                </a:solidFill>
              </a:rPr>
              <a:t>END FUNCTION</a:t>
            </a:r>
          </a:p>
          <a:p>
            <a:endParaRPr lang="en-IN" sz="1200" dirty="0">
              <a:solidFill>
                <a:schemeClr val="bg1"/>
              </a:solidFill>
            </a:endParaRPr>
          </a:p>
          <a:p>
            <a:r>
              <a:rPr lang="en-IN" sz="1200" dirty="0">
                <a:solidFill>
                  <a:schemeClr val="bg1"/>
                </a:solidFill>
              </a:rPr>
              <a:t>// FUNCTION to replicate file across all nodes</a:t>
            </a:r>
          </a:p>
          <a:p>
            <a:r>
              <a:rPr lang="en-IN" sz="1200" dirty="0">
                <a:solidFill>
                  <a:schemeClr val="bg1"/>
                </a:solidFill>
              </a:rPr>
              <a:t>FUNCTION </a:t>
            </a:r>
            <a:r>
              <a:rPr lang="en-IN" sz="1200" dirty="0" err="1">
                <a:solidFill>
                  <a:schemeClr val="bg1"/>
                </a:solidFill>
              </a:rPr>
              <a:t>replicateFile</a:t>
            </a:r>
            <a:r>
              <a:rPr lang="en-IN" sz="1200" dirty="0">
                <a:solidFill>
                  <a:schemeClr val="bg1"/>
                </a:solidFill>
              </a:rPr>
              <a:t>(STRING </a:t>
            </a:r>
            <a:r>
              <a:rPr lang="en-IN" sz="1200" dirty="0" err="1">
                <a:solidFill>
                  <a:schemeClr val="bg1"/>
                </a:solidFill>
              </a:rPr>
              <a:t>fileName</a:t>
            </a:r>
            <a:r>
              <a:rPr lang="en-IN" sz="1200" dirty="0">
                <a:solidFill>
                  <a:schemeClr val="bg1"/>
                </a:solidFill>
              </a:rPr>
              <a:t>, STRING data)</a:t>
            </a:r>
          </a:p>
          <a:p>
            <a:r>
              <a:rPr lang="en-IN" sz="1200" dirty="0">
                <a:solidFill>
                  <a:schemeClr val="bg1"/>
                </a:solidFill>
              </a:rPr>
              <a:t>    FOR </a:t>
            </a:r>
            <a:r>
              <a:rPr lang="en-IN" sz="1200" dirty="0" err="1">
                <a:solidFill>
                  <a:schemeClr val="bg1"/>
                </a:solidFill>
              </a:rPr>
              <a:t>i</a:t>
            </a:r>
            <a:r>
              <a:rPr lang="en-IN" sz="1200" dirty="0">
                <a:solidFill>
                  <a:schemeClr val="bg1"/>
                </a:solidFill>
              </a:rPr>
              <a:t> FROM 0 TO MAX_NODES - 1 DO</a:t>
            </a:r>
          </a:p>
          <a:p>
            <a:r>
              <a:rPr lang="en-IN" sz="1200" dirty="0">
                <a:solidFill>
                  <a:schemeClr val="bg1"/>
                </a:solidFill>
              </a:rPr>
              <a:t>        SET nodes[</a:t>
            </a:r>
            <a:r>
              <a:rPr lang="en-IN" sz="1200" dirty="0" err="1">
                <a:solidFill>
                  <a:schemeClr val="bg1"/>
                </a:solidFill>
              </a:rPr>
              <a:t>i</a:t>
            </a:r>
            <a:r>
              <a:rPr lang="en-IN" sz="1200" dirty="0">
                <a:solidFill>
                  <a:schemeClr val="bg1"/>
                </a:solidFill>
              </a:rPr>
              <a:t>].files[nodes[</a:t>
            </a:r>
            <a:r>
              <a:rPr lang="en-IN" sz="1200" dirty="0" err="1">
                <a:solidFill>
                  <a:schemeClr val="bg1"/>
                </a:solidFill>
              </a:rPr>
              <a:t>i</a:t>
            </a:r>
            <a:r>
              <a:rPr lang="en-IN" sz="1200" dirty="0">
                <a:solidFill>
                  <a:schemeClr val="bg1"/>
                </a:solidFill>
              </a:rPr>
              <a:t>].</a:t>
            </a:r>
            <a:r>
              <a:rPr lang="en-IN" sz="1200" dirty="0" err="1">
                <a:solidFill>
                  <a:schemeClr val="bg1"/>
                </a:solidFill>
              </a:rPr>
              <a:t>fileCount</a:t>
            </a:r>
            <a:r>
              <a:rPr lang="en-IN" sz="1200" dirty="0">
                <a:solidFill>
                  <a:schemeClr val="bg1"/>
                </a:solidFill>
              </a:rPr>
              <a:t>].</a:t>
            </a:r>
            <a:r>
              <a:rPr lang="en-IN" sz="1200" dirty="0" err="1">
                <a:solidFill>
                  <a:schemeClr val="bg1"/>
                </a:solidFill>
              </a:rPr>
              <a:t>fileName</a:t>
            </a:r>
            <a:r>
              <a:rPr lang="en-IN" sz="1200" dirty="0">
                <a:solidFill>
                  <a:schemeClr val="bg1"/>
                </a:solidFill>
              </a:rPr>
              <a:t> = </a:t>
            </a:r>
            <a:r>
              <a:rPr lang="en-IN" sz="1200" dirty="0" err="1">
                <a:solidFill>
                  <a:schemeClr val="bg1"/>
                </a:solidFill>
              </a:rPr>
              <a:t>fileName</a:t>
            </a:r>
            <a:endParaRPr lang="en-IN" sz="1200" dirty="0">
              <a:solidFill>
                <a:schemeClr val="bg1"/>
              </a:solidFill>
            </a:endParaRPr>
          </a:p>
          <a:p>
            <a:r>
              <a:rPr lang="en-IN" sz="1200" dirty="0">
                <a:solidFill>
                  <a:schemeClr val="bg1"/>
                </a:solidFill>
              </a:rPr>
              <a:t>        SET nodes[</a:t>
            </a:r>
            <a:r>
              <a:rPr lang="en-IN" sz="1200" dirty="0" err="1">
                <a:solidFill>
                  <a:schemeClr val="bg1"/>
                </a:solidFill>
              </a:rPr>
              <a:t>i</a:t>
            </a:r>
            <a:r>
              <a:rPr lang="en-IN" sz="1200" dirty="0">
                <a:solidFill>
                  <a:schemeClr val="bg1"/>
                </a:solidFill>
              </a:rPr>
              <a:t>].files[nodes[</a:t>
            </a:r>
            <a:r>
              <a:rPr lang="en-IN" sz="1200" dirty="0" err="1">
                <a:solidFill>
                  <a:schemeClr val="bg1"/>
                </a:solidFill>
              </a:rPr>
              <a:t>i</a:t>
            </a:r>
            <a:r>
              <a:rPr lang="en-IN" sz="1200" dirty="0">
                <a:solidFill>
                  <a:schemeClr val="bg1"/>
                </a:solidFill>
              </a:rPr>
              <a:t>].</a:t>
            </a:r>
            <a:r>
              <a:rPr lang="en-IN" sz="1200" dirty="0" err="1">
                <a:solidFill>
                  <a:schemeClr val="bg1"/>
                </a:solidFill>
              </a:rPr>
              <a:t>fileCount</a:t>
            </a:r>
            <a:r>
              <a:rPr lang="en-IN" sz="1200" dirty="0">
                <a:solidFill>
                  <a:schemeClr val="bg1"/>
                </a:solidFill>
              </a:rPr>
              <a:t>].</a:t>
            </a:r>
            <a:r>
              <a:rPr lang="en-IN" sz="1200" dirty="0" err="1">
                <a:solidFill>
                  <a:schemeClr val="bg1"/>
                </a:solidFill>
              </a:rPr>
              <a:t>fileData</a:t>
            </a:r>
            <a:r>
              <a:rPr lang="en-IN" sz="1200" dirty="0">
                <a:solidFill>
                  <a:schemeClr val="bg1"/>
                </a:solidFill>
              </a:rPr>
              <a:t> = data</a:t>
            </a:r>
          </a:p>
          <a:p>
            <a:r>
              <a:rPr lang="en-IN" sz="1200" dirty="0">
                <a:solidFill>
                  <a:schemeClr val="bg1"/>
                </a:solidFill>
              </a:rPr>
              <a:t>        SET nodes[</a:t>
            </a:r>
            <a:r>
              <a:rPr lang="en-IN" sz="1200" dirty="0" err="1">
                <a:solidFill>
                  <a:schemeClr val="bg1"/>
                </a:solidFill>
              </a:rPr>
              <a:t>i</a:t>
            </a:r>
            <a:r>
              <a:rPr lang="en-IN" sz="1200" dirty="0">
                <a:solidFill>
                  <a:schemeClr val="bg1"/>
                </a:solidFill>
              </a:rPr>
              <a:t>].files[nodes[</a:t>
            </a:r>
            <a:r>
              <a:rPr lang="en-IN" sz="1200" dirty="0" err="1">
                <a:solidFill>
                  <a:schemeClr val="bg1"/>
                </a:solidFill>
              </a:rPr>
              <a:t>i</a:t>
            </a:r>
            <a:r>
              <a:rPr lang="en-IN" sz="1200" dirty="0">
                <a:solidFill>
                  <a:schemeClr val="bg1"/>
                </a:solidFill>
              </a:rPr>
              <a:t>].</a:t>
            </a:r>
            <a:r>
              <a:rPr lang="en-IN" sz="1200" dirty="0" err="1">
                <a:solidFill>
                  <a:schemeClr val="bg1"/>
                </a:solidFill>
              </a:rPr>
              <a:t>fileCount</a:t>
            </a:r>
            <a:r>
              <a:rPr lang="en-IN" sz="1200" dirty="0">
                <a:solidFill>
                  <a:schemeClr val="bg1"/>
                </a:solidFill>
              </a:rPr>
              <a:t>].</a:t>
            </a:r>
            <a:r>
              <a:rPr lang="en-IN" sz="1200" dirty="0" err="1">
                <a:solidFill>
                  <a:schemeClr val="bg1"/>
                </a:solidFill>
              </a:rPr>
              <a:t>nodeID</a:t>
            </a:r>
            <a:r>
              <a:rPr lang="en-IN" sz="1200" dirty="0">
                <a:solidFill>
                  <a:schemeClr val="bg1"/>
                </a:solidFill>
              </a:rPr>
              <a:t> = nodes[</a:t>
            </a:r>
            <a:r>
              <a:rPr lang="en-IN" sz="1200" dirty="0" err="1">
                <a:solidFill>
                  <a:schemeClr val="bg1"/>
                </a:solidFill>
              </a:rPr>
              <a:t>i</a:t>
            </a:r>
            <a:r>
              <a:rPr lang="en-IN" sz="1200" dirty="0">
                <a:solidFill>
                  <a:schemeClr val="bg1"/>
                </a:solidFill>
              </a:rPr>
              <a:t>].</a:t>
            </a:r>
            <a:r>
              <a:rPr lang="en-IN" sz="1200" dirty="0" err="1">
                <a:solidFill>
                  <a:schemeClr val="bg1"/>
                </a:solidFill>
              </a:rPr>
              <a:t>nodeID</a:t>
            </a:r>
            <a:endParaRPr lang="en-IN" sz="1200" dirty="0">
              <a:solidFill>
                <a:schemeClr val="bg1"/>
              </a:solidFill>
            </a:endParaRPr>
          </a:p>
          <a:p>
            <a:r>
              <a:rPr lang="en-IN" sz="1200" dirty="0">
                <a:solidFill>
                  <a:schemeClr val="bg1"/>
                </a:solidFill>
              </a:rPr>
              <a:t>        INCREMENT nodes[</a:t>
            </a:r>
            <a:r>
              <a:rPr lang="en-IN" sz="1200" dirty="0" err="1">
                <a:solidFill>
                  <a:schemeClr val="bg1"/>
                </a:solidFill>
              </a:rPr>
              <a:t>i</a:t>
            </a:r>
            <a:r>
              <a:rPr lang="en-IN" sz="1200" dirty="0">
                <a:solidFill>
                  <a:schemeClr val="bg1"/>
                </a:solidFill>
              </a:rPr>
              <a:t>].</a:t>
            </a:r>
            <a:r>
              <a:rPr lang="en-IN" sz="1200" dirty="0" err="1">
                <a:solidFill>
                  <a:schemeClr val="bg1"/>
                </a:solidFill>
              </a:rPr>
              <a:t>fileCount</a:t>
            </a:r>
            <a:endParaRPr lang="en-IN" sz="1200" dirty="0">
              <a:solidFill>
                <a:schemeClr val="bg1"/>
              </a:solidFill>
            </a:endParaRPr>
          </a:p>
          <a:p>
            <a:r>
              <a:rPr lang="en-IN" sz="1200" dirty="0">
                <a:solidFill>
                  <a:schemeClr val="bg1"/>
                </a:solidFill>
              </a:rPr>
              <a:t>    END FOR</a:t>
            </a:r>
          </a:p>
          <a:p>
            <a:r>
              <a:rPr lang="en-IN" sz="1200" dirty="0">
                <a:solidFill>
                  <a:schemeClr val="bg1"/>
                </a:solidFill>
              </a:rPr>
              <a:t>    PRINT "File '</a:t>
            </a:r>
            <a:r>
              <a:rPr lang="en-IN" sz="1200" dirty="0" err="1">
                <a:solidFill>
                  <a:schemeClr val="bg1"/>
                </a:solidFill>
              </a:rPr>
              <a:t>fileName</a:t>
            </a:r>
            <a:r>
              <a:rPr lang="en-IN" sz="1200" dirty="0">
                <a:solidFill>
                  <a:schemeClr val="bg1"/>
                </a:solidFill>
              </a:rPr>
              <a:t>' replicated successfully across all nodes."</a:t>
            </a:r>
          </a:p>
          <a:p>
            <a:r>
              <a:rPr lang="en-IN" sz="1200" dirty="0">
                <a:solidFill>
                  <a:schemeClr val="bg1"/>
                </a:solidFill>
              </a:rPr>
              <a:t>END FUNCTION</a:t>
            </a:r>
          </a:p>
          <a:p>
            <a:endParaRPr lang="en-IN" sz="1200" dirty="0">
              <a:solidFill>
                <a:schemeClr val="bg1"/>
              </a:solidFill>
            </a:endParaRPr>
          </a:p>
          <a:p>
            <a:r>
              <a:rPr lang="en-IN" sz="1200" dirty="0">
                <a:solidFill>
                  <a:schemeClr val="bg1"/>
                </a:solidFill>
              </a:rPr>
              <a:t>// FUNCTION to read file from a specific node</a:t>
            </a:r>
          </a:p>
          <a:p>
            <a:r>
              <a:rPr lang="en-IN" sz="1200" dirty="0">
                <a:solidFill>
                  <a:schemeClr val="bg1"/>
                </a:solidFill>
              </a:rPr>
              <a:t>FUNCTION </a:t>
            </a:r>
            <a:r>
              <a:rPr lang="en-IN" sz="1200" dirty="0" err="1">
                <a:solidFill>
                  <a:schemeClr val="bg1"/>
                </a:solidFill>
              </a:rPr>
              <a:t>readFileFromNode</a:t>
            </a:r>
            <a:r>
              <a:rPr lang="en-IN" sz="1200" dirty="0">
                <a:solidFill>
                  <a:schemeClr val="bg1"/>
                </a:solidFill>
              </a:rPr>
              <a:t>(STRING </a:t>
            </a:r>
            <a:r>
              <a:rPr lang="en-IN" sz="1200" dirty="0" err="1">
                <a:solidFill>
                  <a:schemeClr val="bg1"/>
                </a:solidFill>
              </a:rPr>
              <a:t>fileName</a:t>
            </a:r>
            <a:r>
              <a:rPr lang="en-IN" sz="1200" dirty="0">
                <a:solidFill>
                  <a:schemeClr val="bg1"/>
                </a:solidFill>
              </a:rPr>
              <a:t>, INTEGER </a:t>
            </a:r>
            <a:r>
              <a:rPr lang="en-IN" sz="1200" dirty="0" err="1">
                <a:solidFill>
                  <a:schemeClr val="bg1"/>
                </a:solidFill>
              </a:rPr>
              <a:t>nodeID</a:t>
            </a:r>
            <a:r>
              <a:rPr lang="en-IN" sz="1200" dirty="0">
                <a:solidFill>
                  <a:schemeClr val="bg1"/>
                </a:solidFill>
              </a:rPr>
              <a:t>)</a:t>
            </a:r>
          </a:p>
          <a:p>
            <a:r>
              <a:rPr lang="en-IN" sz="1200" dirty="0">
                <a:solidFill>
                  <a:schemeClr val="bg1"/>
                </a:solidFill>
              </a:rPr>
              <a:t>    FOR </a:t>
            </a:r>
            <a:r>
              <a:rPr lang="en-IN" sz="1200" dirty="0" err="1">
                <a:solidFill>
                  <a:schemeClr val="bg1"/>
                </a:solidFill>
              </a:rPr>
              <a:t>i</a:t>
            </a:r>
            <a:r>
              <a:rPr lang="en-IN" sz="1200" dirty="0">
                <a:solidFill>
                  <a:schemeClr val="bg1"/>
                </a:solidFill>
              </a:rPr>
              <a:t> FROM 0 TO nodes[</a:t>
            </a:r>
            <a:r>
              <a:rPr lang="en-IN" sz="1200" dirty="0" err="1">
                <a:solidFill>
                  <a:schemeClr val="bg1"/>
                </a:solidFill>
              </a:rPr>
              <a:t>nodeID</a:t>
            </a:r>
            <a:r>
              <a:rPr lang="en-IN" sz="1200" dirty="0">
                <a:solidFill>
                  <a:schemeClr val="bg1"/>
                </a:solidFill>
              </a:rPr>
              <a:t> - 1].</a:t>
            </a:r>
            <a:r>
              <a:rPr lang="en-IN" sz="1200" dirty="0" err="1">
                <a:solidFill>
                  <a:schemeClr val="bg1"/>
                </a:solidFill>
              </a:rPr>
              <a:t>fileCount</a:t>
            </a:r>
            <a:r>
              <a:rPr lang="en-IN" sz="1200" dirty="0">
                <a:solidFill>
                  <a:schemeClr val="bg1"/>
                </a:solidFill>
              </a:rPr>
              <a:t> - 1 DO</a:t>
            </a:r>
          </a:p>
          <a:p>
            <a:r>
              <a:rPr lang="en-IN" sz="1200" dirty="0">
                <a:solidFill>
                  <a:schemeClr val="bg1"/>
                </a:solidFill>
              </a:rPr>
              <a:t>        IF nodes[</a:t>
            </a:r>
            <a:r>
              <a:rPr lang="en-IN" sz="1200" dirty="0" err="1">
                <a:solidFill>
                  <a:schemeClr val="bg1"/>
                </a:solidFill>
              </a:rPr>
              <a:t>nodeID</a:t>
            </a:r>
            <a:r>
              <a:rPr lang="en-IN" sz="1200" dirty="0">
                <a:solidFill>
                  <a:schemeClr val="bg1"/>
                </a:solidFill>
              </a:rPr>
              <a:t> - 1].files[</a:t>
            </a:r>
            <a:r>
              <a:rPr lang="en-IN" sz="1200" dirty="0" err="1">
                <a:solidFill>
                  <a:schemeClr val="bg1"/>
                </a:solidFill>
              </a:rPr>
              <a:t>i</a:t>
            </a:r>
            <a:r>
              <a:rPr lang="en-IN" sz="1200" dirty="0">
                <a:solidFill>
                  <a:schemeClr val="bg1"/>
                </a:solidFill>
              </a:rPr>
              <a:t>].</a:t>
            </a:r>
            <a:r>
              <a:rPr lang="en-IN" sz="1200" dirty="0" err="1">
                <a:solidFill>
                  <a:schemeClr val="bg1"/>
                </a:solidFill>
              </a:rPr>
              <a:t>fileName</a:t>
            </a:r>
            <a:r>
              <a:rPr lang="en-IN" sz="1200" dirty="0">
                <a:solidFill>
                  <a:schemeClr val="bg1"/>
                </a:solidFill>
              </a:rPr>
              <a:t> EQUALS </a:t>
            </a:r>
            <a:r>
              <a:rPr lang="en-IN" sz="1200" dirty="0" err="1">
                <a:solidFill>
                  <a:schemeClr val="bg1"/>
                </a:solidFill>
              </a:rPr>
              <a:t>fileName</a:t>
            </a:r>
            <a:r>
              <a:rPr lang="en-IN" sz="1200" dirty="0">
                <a:solidFill>
                  <a:schemeClr val="bg1"/>
                </a:solidFill>
              </a:rPr>
              <a:t> THEN</a:t>
            </a:r>
          </a:p>
          <a:p>
            <a:r>
              <a:rPr lang="en-IN" sz="1200" dirty="0">
                <a:solidFill>
                  <a:schemeClr val="bg1"/>
                </a:solidFill>
              </a:rPr>
              <a:t>            PRINT "Reading file '</a:t>
            </a:r>
            <a:r>
              <a:rPr lang="en-IN" sz="1200" dirty="0" err="1">
                <a:solidFill>
                  <a:schemeClr val="bg1"/>
                </a:solidFill>
              </a:rPr>
              <a:t>fileName</a:t>
            </a:r>
            <a:r>
              <a:rPr lang="en-IN" sz="1200" dirty="0">
                <a:solidFill>
                  <a:schemeClr val="bg1"/>
                </a:solidFill>
              </a:rPr>
              <a:t>' from Node </a:t>
            </a:r>
            <a:r>
              <a:rPr lang="en-IN" sz="1200" dirty="0" err="1">
                <a:solidFill>
                  <a:schemeClr val="bg1"/>
                </a:solidFill>
              </a:rPr>
              <a:t>nodeID</a:t>
            </a:r>
            <a:r>
              <a:rPr lang="en-IN" sz="1200" dirty="0">
                <a:solidFill>
                  <a:schemeClr val="bg1"/>
                </a:solidFill>
              </a:rPr>
              <a:t>: nodes[</a:t>
            </a:r>
            <a:r>
              <a:rPr lang="en-IN" sz="1200" dirty="0" err="1">
                <a:solidFill>
                  <a:schemeClr val="bg1"/>
                </a:solidFill>
              </a:rPr>
              <a:t>nodeID</a:t>
            </a:r>
            <a:r>
              <a:rPr lang="en-IN" sz="1200" dirty="0">
                <a:solidFill>
                  <a:schemeClr val="bg1"/>
                </a:solidFill>
              </a:rPr>
              <a:t> - 1].files[</a:t>
            </a:r>
            <a:r>
              <a:rPr lang="en-IN" sz="1200" dirty="0" err="1">
                <a:solidFill>
                  <a:schemeClr val="bg1"/>
                </a:solidFill>
              </a:rPr>
              <a:t>i</a:t>
            </a:r>
            <a:r>
              <a:rPr lang="en-IN" sz="1200" dirty="0">
                <a:solidFill>
                  <a:schemeClr val="bg1"/>
                </a:solidFill>
              </a:rPr>
              <a:t>].</a:t>
            </a:r>
            <a:r>
              <a:rPr lang="en-IN" sz="1200" dirty="0" err="1">
                <a:solidFill>
                  <a:schemeClr val="bg1"/>
                </a:solidFill>
              </a:rPr>
              <a:t>fileData</a:t>
            </a:r>
            <a:r>
              <a:rPr lang="en-IN" sz="1200" dirty="0">
                <a:solidFill>
                  <a:schemeClr val="bg1"/>
                </a:solidFill>
              </a:rPr>
              <a:t>"</a:t>
            </a:r>
          </a:p>
          <a:p>
            <a:r>
              <a:rPr lang="en-IN" sz="1200" dirty="0">
                <a:solidFill>
                  <a:schemeClr val="bg1"/>
                </a:solidFill>
              </a:rPr>
              <a:t>            RETURN</a:t>
            </a:r>
          </a:p>
          <a:p>
            <a:r>
              <a:rPr lang="en-IN" sz="1200" dirty="0">
                <a:solidFill>
                  <a:schemeClr val="bg1"/>
                </a:solidFill>
              </a:rPr>
              <a:t>        END IF</a:t>
            </a:r>
          </a:p>
          <a:p>
            <a:r>
              <a:rPr lang="en-IN" sz="1200" dirty="0">
                <a:solidFill>
                  <a:schemeClr val="bg1"/>
                </a:solidFill>
              </a:rPr>
              <a:t>    END FOR</a:t>
            </a:r>
          </a:p>
          <a:p>
            <a:r>
              <a:rPr lang="en-IN" sz="1200" dirty="0">
                <a:solidFill>
                  <a:schemeClr val="bg1"/>
                </a:solidFill>
              </a:rPr>
              <a:t>    PRINT "File '</a:t>
            </a:r>
            <a:r>
              <a:rPr lang="en-IN" sz="1200" dirty="0" err="1">
                <a:solidFill>
                  <a:schemeClr val="bg1"/>
                </a:solidFill>
              </a:rPr>
              <a:t>fileName</a:t>
            </a:r>
            <a:r>
              <a:rPr lang="en-IN" sz="1200" dirty="0">
                <a:solidFill>
                  <a:schemeClr val="bg1"/>
                </a:solidFill>
              </a:rPr>
              <a:t>' not found on Node </a:t>
            </a:r>
            <a:r>
              <a:rPr lang="en-IN" sz="1200" dirty="0" err="1">
                <a:solidFill>
                  <a:schemeClr val="bg1"/>
                </a:solidFill>
              </a:rPr>
              <a:t>nodeID</a:t>
            </a:r>
            <a:r>
              <a:rPr lang="en-IN" sz="1200" dirty="0">
                <a:solidFill>
                  <a:schemeClr val="bg1"/>
                </a:solidFill>
              </a:rPr>
              <a:t>."</a:t>
            </a:r>
          </a:p>
          <a:p>
            <a:r>
              <a:rPr lang="en-IN" sz="1200" dirty="0">
                <a:solidFill>
                  <a:schemeClr val="bg1"/>
                </a:solidFill>
              </a:rPr>
              <a:t>END FUNCTION</a:t>
            </a:r>
          </a:p>
        </p:txBody>
      </p:sp>
      <p:sp>
        <p:nvSpPr>
          <p:cNvPr id="8" name="TextBox 7">
            <a:extLst>
              <a:ext uri="{FF2B5EF4-FFF2-40B4-BE49-F238E27FC236}">
                <a16:creationId xmlns:a16="http://schemas.microsoft.com/office/drawing/2014/main" id="{BF69CBB5-5FA9-FBDE-9317-7C33DAD1D98E}"/>
              </a:ext>
            </a:extLst>
          </p:cNvPr>
          <p:cNvSpPr txBox="1"/>
          <p:nvPr/>
        </p:nvSpPr>
        <p:spPr>
          <a:xfrm>
            <a:off x="9501188" y="1505073"/>
            <a:ext cx="5829300" cy="8402300"/>
          </a:xfrm>
          <a:prstGeom prst="rect">
            <a:avLst/>
          </a:prstGeom>
          <a:noFill/>
        </p:spPr>
        <p:txBody>
          <a:bodyPr wrap="square" rtlCol="0">
            <a:spAutoFit/>
          </a:bodyPr>
          <a:lstStyle/>
          <a:p>
            <a:endParaRPr lang="en-IN" sz="1200" dirty="0">
              <a:solidFill>
                <a:schemeClr val="bg1"/>
              </a:solidFill>
            </a:endParaRPr>
          </a:p>
          <a:p>
            <a:r>
              <a:rPr lang="en-IN" sz="1200" dirty="0">
                <a:solidFill>
                  <a:schemeClr val="bg1"/>
                </a:solidFill>
              </a:rPr>
              <a:t>// MAIN FUNCTION</a:t>
            </a:r>
          </a:p>
          <a:p>
            <a:r>
              <a:rPr lang="en-IN" sz="1200" dirty="0">
                <a:solidFill>
                  <a:schemeClr val="bg1"/>
                </a:solidFill>
              </a:rPr>
              <a:t>FUNCTION main()</a:t>
            </a:r>
          </a:p>
          <a:p>
            <a:r>
              <a:rPr lang="en-IN" sz="1200" dirty="0">
                <a:solidFill>
                  <a:schemeClr val="bg1"/>
                </a:solidFill>
              </a:rPr>
              <a:t>    CALL </a:t>
            </a:r>
            <a:r>
              <a:rPr lang="en-IN" sz="1200" dirty="0" err="1">
                <a:solidFill>
                  <a:schemeClr val="bg1"/>
                </a:solidFill>
              </a:rPr>
              <a:t>initializeNodes</a:t>
            </a:r>
            <a:r>
              <a:rPr lang="en-IN" sz="1200" dirty="0">
                <a:solidFill>
                  <a:schemeClr val="bg1"/>
                </a:solidFill>
              </a:rPr>
              <a:t>()</a:t>
            </a:r>
          </a:p>
          <a:p>
            <a:endParaRPr lang="en-IN" sz="1200" dirty="0">
              <a:solidFill>
                <a:schemeClr val="bg1"/>
              </a:solidFill>
            </a:endParaRPr>
          </a:p>
          <a:p>
            <a:r>
              <a:rPr lang="en-IN" sz="1200" dirty="0">
                <a:solidFill>
                  <a:schemeClr val="bg1"/>
                </a:solidFill>
              </a:rPr>
              <a:t>    STRING </a:t>
            </a:r>
            <a:r>
              <a:rPr lang="en-IN" sz="1200" dirty="0" err="1">
                <a:solidFill>
                  <a:schemeClr val="bg1"/>
                </a:solidFill>
              </a:rPr>
              <a:t>fileName</a:t>
            </a:r>
            <a:r>
              <a:rPr lang="en-IN" sz="1200" dirty="0">
                <a:solidFill>
                  <a:schemeClr val="bg1"/>
                </a:solidFill>
              </a:rPr>
              <a:t>[50]</a:t>
            </a:r>
          </a:p>
          <a:p>
            <a:r>
              <a:rPr lang="en-IN" sz="1200" dirty="0">
                <a:solidFill>
                  <a:schemeClr val="bg1"/>
                </a:solidFill>
              </a:rPr>
              <a:t>    STRING </a:t>
            </a:r>
            <a:r>
              <a:rPr lang="en-IN" sz="1200" dirty="0" err="1">
                <a:solidFill>
                  <a:schemeClr val="bg1"/>
                </a:solidFill>
              </a:rPr>
              <a:t>fileData</a:t>
            </a:r>
            <a:r>
              <a:rPr lang="en-IN" sz="1200" dirty="0">
                <a:solidFill>
                  <a:schemeClr val="bg1"/>
                </a:solidFill>
              </a:rPr>
              <a:t>[MAX_FILE_SIZE]</a:t>
            </a:r>
          </a:p>
          <a:p>
            <a:r>
              <a:rPr lang="en-IN" sz="1200" dirty="0">
                <a:solidFill>
                  <a:schemeClr val="bg1"/>
                </a:solidFill>
              </a:rPr>
              <a:t>    INTEGER choice, </a:t>
            </a:r>
            <a:r>
              <a:rPr lang="en-IN" sz="1200" dirty="0" err="1">
                <a:solidFill>
                  <a:schemeClr val="bg1"/>
                </a:solidFill>
              </a:rPr>
              <a:t>nodeID</a:t>
            </a:r>
            <a:endParaRPr lang="en-IN" sz="1200" dirty="0">
              <a:solidFill>
                <a:schemeClr val="bg1"/>
              </a:solidFill>
            </a:endParaRPr>
          </a:p>
          <a:p>
            <a:endParaRPr lang="en-IN" sz="1200" dirty="0">
              <a:solidFill>
                <a:schemeClr val="bg1"/>
              </a:solidFill>
            </a:endParaRPr>
          </a:p>
          <a:p>
            <a:r>
              <a:rPr lang="en-IN" sz="1200" dirty="0">
                <a:solidFill>
                  <a:schemeClr val="bg1"/>
                </a:solidFill>
              </a:rPr>
              <a:t>    WHILE TRUE DO</a:t>
            </a:r>
          </a:p>
          <a:p>
            <a:r>
              <a:rPr lang="en-IN" sz="1200" dirty="0">
                <a:solidFill>
                  <a:schemeClr val="bg1"/>
                </a:solidFill>
              </a:rPr>
              <a:t>        PRINT "\n1. Replicate File\n2. Read File from Node\n3. Exit\</a:t>
            </a:r>
            <a:r>
              <a:rPr lang="en-IN" sz="1200" dirty="0" err="1">
                <a:solidFill>
                  <a:schemeClr val="bg1"/>
                </a:solidFill>
              </a:rPr>
              <a:t>nEnter</a:t>
            </a:r>
            <a:r>
              <a:rPr lang="en-IN" sz="1200" dirty="0">
                <a:solidFill>
                  <a:schemeClr val="bg1"/>
                </a:solidFill>
              </a:rPr>
              <a:t> your choice: "</a:t>
            </a:r>
          </a:p>
          <a:p>
            <a:r>
              <a:rPr lang="en-IN" sz="1200" dirty="0">
                <a:solidFill>
                  <a:schemeClr val="bg1"/>
                </a:solidFill>
              </a:rPr>
              <a:t>        SCAN choice</a:t>
            </a:r>
          </a:p>
          <a:p>
            <a:endParaRPr lang="en-IN" sz="1200" dirty="0">
              <a:solidFill>
                <a:schemeClr val="bg1"/>
              </a:solidFill>
            </a:endParaRPr>
          </a:p>
          <a:p>
            <a:r>
              <a:rPr lang="en-IN" sz="1200" dirty="0">
                <a:solidFill>
                  <a:schemeClr val="bg1"/>
                </a:solidFill>
              </a:rPr>
              <a:t>        SWITCH choice DO</a:t>
            </a:r>
          </a:p>
          <a:p>
            <a:r>
              <a:rPr lang="en-IN" sz="1200" dirty="0">
                <a:solidFill>
                  <a:schemeClr val="bg1"/>
                </a:solidFill>
              </a:rPr>
              <a:t>            CASE 1:</a:t>
            </a:r>
          </a:p>
          <a:p>
            <a:r>
              <a:rPr lang="en-IN" sz="1200" dirty="0">
                <a:solidFill>
                  <a:schemeClr val="bg1"/>
                </a:solidFill>
              </a:rPr>
              <a:t>                PRINT "Enter file name: "</a:t>
            </a:r>
          </a:p>
          <a:p>
            <a:r>
              <a:rPr lang="en-IN" sz="1200" dirty="0">
                <a:solidFill>
                  <a:schemeClr val="bg1"/>
                </a:solidFill>
              </a:rPr>
              <a:t>                SCAN </a:t>
            </a:r>
            <a:r>
              <a:rPr lang="en-IN" sz="1200" dirty="0" err="1">
                <a:solidFill>
                  <a:schemeClr val="bg1"/>
                </a:solidFill>
              </a:rPr>
              <a:t>fileName</a:t>
            </a:r>
            <a:endParaRPr lang="en-IN" sz="1200" dirty="0">
              <a:solidFill>
                <a:schemeClr val="bg1"/>
              </a:solidFill>
            </a:endParaRPr>
          </a:p>
          <a:p>
            <a:r>
              <a:rPr lang="en-IN" sz="1200" dirty="0">
                <a:solidFill>
                  <a:schemeClr val="bg1"/>
                </a:solidFill>
              </a:rPr>
              <a:t>                PRINT "Enter file data: "</a:t>
            </a:r>
          </a:p>
          <a:p>
            <a:r>
              <a:rPr lang="en-IN" sz="1200" dirty="0">
                <a:solidFill>
                  <a:schemeClr val="bg1"/>
                </a:solidFill>
              </a:rPr>
              <a:t>                SCAN </a:t>
            </a:r>
            <a:r>
              <a:rPr lang="en-IN" sz="1200" dirty="0" err="1">
                <a:solidFill>
                  <a:schemeClr val="bg1"/>
                </a:solidFill>
              </a:rPr>
              <a:t>fileData</a:t>
            </a:r>
            <a:endParaRPr lang="en-IN" sz="1200" dirty="0">
              <a:solidFill>
                <a:schemeClr val="bg1"/>
              </a:solidFill>
            </a:endParaRPr>
          </a:p>
          <a:p>
            <a:r>
              <a:rPr lang="en-IN" sz="1200" dirty="0">
                <a:solidFill>
                  <a:schemeClr val="bg1"/>
                </a:solidFill>
              </a:rPr>
              <a:t>                CALL </a:t>
            </a:r>
            <a:r>
              <a:rPr lang="en-IN" sz="1200" dirty="0" err="1">
                <a:solidFill>
                  <a:schemeClr val="bg1"/>
                </a:solidFill>
              </a:rPr>
              <a:t>replicateFile</a:t>
            </a:r>
            <a:r>
              <a:rPr lang="en-IN" sz="1200" dirty="0">
                <a:solidFill>
                  <a:schemeClr val="bg1"/>
                </a:solidFill>
              </a:rPr>
              <a:t>(</a:t>
            </a:r>
            <a:r>
              <a:rPr lang="en-IN" sz="1200" dirty="0" err="1">
                <a:solidFill>
                  <a:schemeClr val="bg1"/>
                </a:solidFill>
              </a:rPr>
              <a:t>fileName</a:t>
            </a:r>
            <a:r>
              <a:rPr lang="en-IN" sz="1200" dirty="0">
                <a:solidFill>
                  <a:schemeClr val="bg1"/>
                </a:solidFill>
              </a:rPr>
              <a:t>, </a:t>
            </a:r>
            <a:r>
              <a:rPr lang="en-IN" sz="1200" dirty="0" err="1">
                <a:solidFill>
                  <a:schemeClr val="bg1"/>
                </a:solidFill>
              </a:rPr>
              <a:t>fileData</a:t>
            </a:r>
            <a:r>
              <a:rPr lang="en-IN" sz="1200" dirty="0">
                <a:solidFill>
                  <a:schemeClr val="bg1"/>
                </a:solidFill>
              </a:rPr>
              <a:t>)</a:t>
            </a:r>
          </a:p>
          <a:p>
            <a:r>
              <a:rPr lang="en-IN" sz="1200" dirty="0">
                <a:solidFill>
                  <a:schemeClr val="bg1"/>
                </a:solidFill>
              </a:rPr>
              <a:t>                BREAK</a:t>
            </a:r>
          </a:p>
          <a:p>
            <a:endParaRPr lang="en-IN" sz="1200" dirty="0">
              <a:solidFill>
                <a:schemeClr val="bg1"/>
              </a:solidFill>
            </a:endParaRPr>
          </a:p>
          <a:p>
            <a:r>
              <a:rPr lang="en-IN" sz="1200" dirty="0">
                <a:solidFill>
                  <a:schemeClr val="bg1"/>
                </a:solidFill>
              </a:rPr>
              <a:t>            CASE 2:</a:t>
            </a:r>
          </a:p>
          <a:p>
            <a:r>
              <a:rPr lang="en-IN" sz="1200" dirty="0">
                <a:solidFill>
                  <a:schemeClr val="bg1"/>
                </a:solidFill>
              </a:rPr>
              <a:t>                PRINT "Enter file name to read: "</a:t>
            </a:r>
          </a:p>
          <a:p>
            <a:r>
              <a:rPr lang="en-IN" sz="1200" dirty="0">
                <a:solidFill>
                  <a:schemeClr val="bg1"/>
                </a:solidFill>
              </a:rPr>
              <a:t>                SCAN </a:t>
            </a:r>
            <a:r>
              <a:rPr lang="en-IN" sz="1200" dirty="0" err="1">
                <a:solidFill>
                  <a:schemeClr val="bg1"/>
                </a:solidFill>
              </a:rPr>
              <a:t>fileName</a:t>
            </a:r>
            <a:endParaRPr lang="en-IN" sz="1200" dirty="0">
              <a:solidFill>
                <a:schemeClr val="bg1"/>
              </a:solidFill>
            </a:endParaRPr>
          </a:p>
          <a:p>
            <a:r>
              <a:rPr lang="en-IN" sz="1200" dirty="0">
                <a:solidFill>
                  <a:schemeClr val="bg1"/>
                </a:solidFill>
              </a:rPr>
              <a:t>                PRINT "Enter node ID to read from (1 to MAX_NODES): "</a:t>
            </a:r>
          </a:p>
          <a:p>
            <a:r>
              <a:rPr lang="en-IN" sz="1200" dirty="0">
                <a:solidFill>
                  <a:schemeClr val="bg1"/>
                </a:solidFill>
              </a:rPr>
              <a:t>                SCAN </a:t>
            </a:r>
            <a:r>
              <a:rPr lang="en-IN" sz="1200" dirty="0" err="1">
                <a:solidFill>
                  <a:schemeClr val="bg1"/>
                </a:solidFill>
              </a:rPr>
              <a:t>nodeID</a:t>
            </a:r>
            <a:endParaRPr lang="en-IN" sz="1200" dirty="0">
              <a:solidFill>
                <a:schemeClr val="bg1"/>
              </a:solidFill>
            </a:endParaRPr>
          </a:p>
          <a:p>
            <a:r>
              <a:rPr lang="en-IN" sz="1200" dirty="0">
                <a:solidFill>
                  <a:schemeClr val="bg1"/>
                </a:solidFill>
              </a:rPr>
              <a:t>                IF </a:t>
            </a:r>
            <a:r>
              <a:rPr lang="en-IN" sz="1200" dirty="0" err="1">
                <a:solidFill>
                  <a:schemeClr val="bg1"/>
                </a:solidFill>
              </a:rPr>
              <a:t>nodeID</a:t>
            </a:r>
            <a:r>
              <a:rPr lang="en-IN" sz="1200" dirty="0">
                <a:solidFill>
                  <a:schemeClr val="bg1"/>
                </a:solidFill>
              </a:rPr>
              <a:t> &lt; 1 OR </a:t>
            </a:r>
            <a:r>
              <a:rPr lang="en-IN" sz="1200" dirty="0" err="1">
                <a:solidFill>
                  <a:schemeClr val="bg1"/>
                </a:solidFill>
              </a:rPr>
              <a:t>nodeID</a:t>
            </a:r>
            <a:r>
              <a:rPr lang="en-IN" sz="1200" dirty="0">
                <a:solidFill>
                  <a:schemeClr val="bg1"/>
                </a:solidFill>
              </a:rPr>
              <a:t> &gt; MAX_NODES THEN</a:t>
            </a:r>
          </a:p>
          <a:p>
            <a:r>
              <a:rPr lang="en-IN" sz="1200" dirty="0">
                <a:solidFill>
                  <a:schemeClr val="bg1"/>
                </a:solidFill>
              </a:rPr>
              <a:t>                    PRINT "Invalid node ID. Please try again."</a:t>
            </a:r>
          </a:p>
          <a:p>
            <a:r>
              <a:rPr lang="en-IN" sz="1200" dirty="0">
                <a:solidFill>
                  <a:schemeClr val="bg1"/>
                </a:solidFill>
              </a:rPr>
              <a:t>                ELSE</a:t>
            </a:r>
          </a:p>
          <a:p>
            <a:r>
              <a:rPr lang="en-IN" sz="1200" dirty="0">
                <a:solidFill>
                  <a:schemeClr val="bg1"/>
                </a:solidFill>
              </a:rPr>
              <a:t>                    CALL </a:t>
            </a:r>
            <a:r>
              <a:rPr lang="en-IN" sz="1200" dirty="0" err="1">
                <a:solidFill>
                  <a:schemeClr val="bg1"/>
                </a:solidFill>
              </a:rPr>
              <a:t>readFileFromNode</a:t>
            </a:r>
            <a:r>
              <a:rPr lang="en-IN" sz="1200" dirty="0">
                <a:solidFill>
                  <a:schemeClr val="bg1"/>
                </a:solidFill>
              </a:rPr>
              <a:t>(</a:t>
            </a:r>
            <a:r>
              <a:rPr lang="en-IN" sz="1200" dirty="0" err="1">
                <a:solidFill>
                  <a:schemeClr val="bg1"/>
                </a:solidFill>
              </a:rPr>
              <a:t>fileName</a:t>
            </a:r>
            <a:r>
              <a:rPr lang="en-IN" sz="1200" dirty="0">
                <a:solidFill>
                  <a:schemeClr val="bg1"/>
                </a:solidFill>
              </a:rPr>
              <a:t>, </a:t>
            </a:r>
            <a:r>
              <a:rPr lang="en-IN" sz="1200" dirty="0" err="1">
                <a:solidFill>
                  <a:schemeClr val="bg1"/>
                </a:solidFill>
              </a:rPr>
              <a:t>nodeID</a:t>
            </a:r>
            <a:r>
              <a:rPr lang="en-IN" sz="1200" dirty="0">
                <a:solidFill>
                  <a:schemeClr val="bg1"/>
                </a:solidFill>
              </a:rPr>
              <a:t>)</a:t>
            </a:r>
          </a:p>
          <a:p>
            <a:r>
              <a:rPr lang="en-IN" sz="1200" dirty="0">
                <a:solidFill>
                  <a:schemeClr val="bg1"/>
                </a:solidFill>
              </a:rPr>
              <a:t>                END IF</a:t>
            </a:r>
          </a:p>
          <a:p>
            <a:r>
              <a:rPr lang="en-IN" sz="1200" dirty="0">
                <a:solidFill>
                  <a:schemeClr val="bg1"/>
                </a:solidFill>
              </a:rPr>
              <a:t>                BREAK</a:t>
            </a:r>
          </a:p>
          <a:p>
            <a:endParaRPr lang="en-IN" sz="1200" dirty="0">
              <a:solidFill>
                <a:schemeClr val="bg1"/>
              </a:solidFill>
            </a:endParaRPr>
          </a:p>
          <a:p>
            <a:r>
              <a:rPr lang="en-IN" sz="1200" dirty="0">
                <a:solidFill>
                  <a:schemeClr val="bg1"/>
                </a:solidFill>
              </a:rPr>
              <a:t>            CASE 3:</a:t>
            </a:r>
          </a:p>
          <a:p>
            <a:r>
              <a:rPr lang="en-IN" sz="1200" dirty="0">
                <a:solidFill>
                  <a:schemeClr val="bg1"/>
                </a:solidFill>
              </a:rPr>
              <a:t>                PRINT "Exiting program."</a:t>
            </a:r>
          </a:p>
          <a:p>
            <a:r>
              <a:rPr lang="en-IN" sz="1200" dirty="0">
                <a:solidFill>
                  <a:schemeClr val="bg1"/>
                </a:solidFill>
              </a:rPr>
              <a:t>                EXIT</a:t>
            </a:r>
          </a:p>
          <a:p>
            <a:endParaRPr lang="en-IN" sz="1200" dirty="0">
              <a:solidFill>
                <a:schemeClr val="bg1"/>
              </a:solidFill>
            </a:endParaRPr>
          </a:p>
          <a:p>
            <a:r>
              <a:rPr lang="en-IN" sz="1200" dirty="0">
                <a:solidFill>
                  <a:schemeClr val="bg1"/>
                </a:solidFill>
              </a:rPr>
              <a:t>            DEFAULT:</a:t>
            </a:r>
          </a:p>
          <a:p>
            <a:r>
              <a:rPr lang="en-IN" sz="1200" dirty="0">
                <a:solidFill>
                  <a:schemeClr val="bg1"/>
                </a:solidFill>
              </a:rPr>
              <a:t>                PRINT "Invalid choice. Please try again."</a:t>
            </a:r>
          </a:p>
          <a:p>
            <a:r>
              <a:rPr lang="en-IN" sz="1200" dirty="0">
                <a:solidFill>
                  <a:schemeClr val="bg1"/>
                </a:solidFill>
              </a:rPr>
              <a:t>        END SWITCH</a:t>
            </a:r>
          </a:p>
          <a:p>
            <a:r>
              <a:rPr lang="en-IN" sz="1200" dirty="0">
                <a:solidFill>
                  <a:schemeClr val="bg1"/>
                </a:solidFill>
              </a:rPr>
              <a:t>    END WHILE</a:t>
            </a:r>
          </a:p>
          <a:p>
            <a:r>
              <a:rPr lang="en-IN" sz="1200" dirty="0">
                <a:solidFill>
                  <a:schemeClr val="bg1"/>
                </a:solidFill>
              </a:rPr>
              <a:t>END FUNCTION</a:t>
            </a:r>
          </a:p>
          <a:p>
            <a:endParaRPr lang="en-IN" sz="1200" dirty="0">
              <a:solidFill>
                <a:schemeClr val="bg1"/>
              </a:solidFill>
            </a:endParaRPr>
          </a:p>
        </p:txBody>
      </p:sp>
    </p:spTree>
    <p:extLst>
      <p:ext uri="{BB962C8B-B14F-4D97-AF65-F5344CB8AC3E}">
        <p14:creationId xmlns:p14="http://schemas.microsoft.com/office/powerpoint/2010/main" val="111986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pic>
        <p:nvPicPr>
          <p:cNvPr id="6" name="Picture 5">
            <a:extLst>
              <a:ext uri="{FF2B5EF4-FFF2-40B4-BE49-F238E27FC236}">
                <a16:creationId xmlns:a16="http://schemas.microsoft.com/office/drawing/2014/main" id="{508ED063-17A2-D55B-0403-649C723143A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24200" y="2019300"/>
            <a:ext cx="11658600" cy="7518303"/>
          </a:xfrm>
          <a:prstGeom prst="rect">
            <a:avLst/>
          </a:prstGeom>
          <a:noFill/>
          <a:ln>
            <a:noFill/>
          </a:ln>
        </p:spPr>
      </p:pic>
      <p:sp>
        <p:nvSpPr>
          <p:cNvPr id="7" name="TextBox 6">
            <a:extLst>
              <a:ext uri="{FF2B5EF4-FFF2-40B4-BE49-F238E27FC236}">
                <a16:creationId xmlns:a16="http://schemas.microsoft.com/office/drawing/2014/main" id="{3FABBF7C-1A58-048C-8601-0A3E4CAAAB00}"/>
              </a:ext>
            </a:extLst>
          </p:cNvPr>
          <p:cNvSpPr txBox="1"/>
          <p:nvPr/>
        </p:nvSpPr>
        <p:spPr>
          <a:xfrm>
            <a:off x="1219200" y="723900"/>
            <a:ext cx="3200400" cy="891013"/>
          </a:xfrm>
          <a:prstGeom prst="rect">
            <a:avLst/>
          </a:prstGeom>
          <a:noFill/>
        </p:spPr>
        <p:txBody>
          <a:bodyPr wrap="square" rtlCol="0">
            <a:spAutoFit/>
          </a:bodyPr>
          <a:lstStyle/>
          <a:p>
            <a:r>
              <a:rPr lang="en-US" sz="5190" dirty="0">
                <a:solidFill>
                  <a:srgbClr val="002060"/>
                </a:solidFill>
                <a:latin typeface="Arimo Bold" panose="020B0604020202020204" charset="0"/>
                <a:ea typeface="Arimo Bold" panose="020B0604020202020204" charset="0"/>
                <a:cs typeface="Arimo Bold" panose="020B0604020202020204" charset="0"/>
              </a:rPr>
              <a:t>OUTPUT</a:t>
            </a:r>
            <a:endParaRPr lang="en-IN" sz="5190" dirty="0">
              <a:solidFill>
                <a:srgbClr val="002060"/>
              </a:solidFill>
              <a:latin typeface="Arimo Bold" panose="020B0604020202020204" charset="0"/>
              <a:ea typeface="Arimo Bold" panose="020B0604020202020204" charset="0"/>
              <a:cs typeface="Arimo Bold" panose="020B0604020202020204" charset="0"/>
            </a:endParaRPr>
          </a:p>
        </p:txBody>
      </p:sp>
    </p:spTree>
    <p:extLst>
      <p:ext uri="{BB962C8B-B14F-4D97-AF65-F5344CB8AC3E}">
        <p14:creationId xmlns:p14="http://schemas.microsoft.com/office/powerpoint/2010/main" val="28642907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7" name="Freeform 7" descr="preencoded.png"/>
          <p:cNvSpPr/>
          <p:nvPr/>
        </p:nvSpPr>
        <p:spPr>
          <a:xfrm>
            <a:off x="11784360" y="2899022"/>
            <a:ext cx="6149131" cy="4488954"/>
          </a:xfrm>
          <a:custGeom>
            <a:avLst/>
            <a:gdLst/>
            <a:ahLst/>
            <a:cxnLst/>
            <a:rect l="l" t="t" r="r" b="b"/>
            <a:pathLst>
              <a:path w="6149131" h="4488954">
                <a:moveTo>
                  <a:pt x="0" y="0"/>
                </a:moveTo>
                <a:lnTo>
                  <a:pt x="6149131" y="0"/>
                </a:lnTo>
                <a:lnTo>
                  <a:pt x="6149131" y="4488954"/>
                </a:lnTo>
                <a:lnTo>
                  <a:pt x="0" y="4488954"/>
                </a:lnTo>
                <a:lnTo>
                  <a:pt x="0" y="0"/>
                </a:lnTo>
                <a:close/>
              </a:path>
            </a:pathLst>
          </a:custGeom>
          <a:blipFill>
            <a:blip r:embed="rId6"/>
            <a:stretch>
              <a:fillRect/>
            </a:stretch>
          </a:blipFill>
        </p:spPr>
      </p:sp>
      <p:sp>
        <p:nvSpPr>
          <p:cNvPr id="8" name="TextBox 8"/>
          <p:cNvSpPr txBox="1"/>
          <p:nvPr/>
        </p:nvSpPr>
        <p:spPr>
          <a:xfrm>
            <a:off x="992238" y="1776264"/>
            <a:ext cx="7088237" cy="943124"/>
          </a:xfrm>
          <a:prstGeom prst="rect">
            <a:avLst/>
          </a:prstGeom>
        </p:spPr>
        <p:txBody>
          <a:bodyPr lIns="0" tIns="0" rIns="0" bIns="0" rtlCol="0" anchor="t">
            <a:spAutoFit/>
          </a:bodyPr>
          <a:lstStyle/>
          <a:p>
            <a:pPr algn="l">
              <a:lnSpc>
                <a:spcPts val="6937"/>
              </a:lnSpc>
            </a:pPr>
            <a:r>
              <a:rPr lang="en-US" sz="5562" b="1">
                <a:solidFill>
                  <a:srgbClr val="231971"/>
                </a:solidFill>
                <a:latin typeface="Arimo Bold"/>
                <a:ea typeface="Arimo Bold"/>
                <a:cs typeface="Arimo Bold"/>
                <a:sym typeface="Arimo Bold"/>
              </a:rPr>
              <a:t>Conclusion</a:t>
            </a:r>
          </a:p>
        </p:txBody>
      </p:sp>
      <p:sp>
        <p:nvSpPr>
          <p:cNvPr id="9" name="TextBox 9"/>
          <p:cNvSpPr txBox="1"/>
          <p:nvPr/>
        </p:nvSpPr>
        <p:spPr>
          <a:xfrm>
            <a:off x="992238" y="3039815"/>
            <a:ext cx="9445526" cy="2372916"/>
          </a:xfrm>
          <a:prstGeom prst="rect">
            <a:avLst/>
          </a:prstGeom>
        </p:spPr>
        <p:txBody>
          <a:bodyPr lIns="0" tIns="0" rIns="0" bIns="0" rtlCol="0" anchor="t">
            <a:spAutoFit/>
          </a:bodyPr>
          <a:lstStyle/>
          <a:p>
            <a:pPr algn="l">
              <a:lnSpc>
                <a:spcPts val="3562"/>
              </a:lnSpc>
            </a:pPr>
            <a:r>
              <a:rPr lang="en-US" sz="2187">
                <a:solidFill>
                  <a:srgbClr val="2A2742"/>
                </a:solidFill>
                <a:latin typeface="Arimo"/>
                <a:ea typeface="Arimo"/>
                <a:cs typeface="Arimo"/>
                <a:sym typeface="Arimo"/>
              </a:rPr>
              <a:t>Fault-tolerant distributed file systems are crucial components of modern computing infrastructure, ensuring data availability and integrity in the face of failures. They employ various techniques, including redundancy, consistency models, and consensus algorithms, to achieve resilience and reliability.</a:t>
            </a:r>
          </a:p>
        </p:txBody>
      </p:sp>
      <p:sp>
        <p:nvSpPr>
          <p:cNvPr id="10" name="TextBox 10"/>
          <p:cNvSpPr txBox="1"/>
          <p:nvPr/>
        </p:nvSpPr>
        <p:spPr>
          <a:xfrm>
            <a:off x="992238" y="5626894"/>
            <a:ext cx="9445526" cy="2826544"/>
          </a:xfrm>
          <a:prstGeom prst="rect">
            <a:avLst/>
          </a:prstGeom>
        </p:spPr>
        <p:txBody>
          <a:bodyPr lIns="0" tIns="0" rIns="0" bIns="0" rtlCol="0" anchor="t">
            <a:spAutoFit/>
          </a:bodyPr>
          <a:lstStyle/>
          <a:p>
            <a:pPr algn="l">
              <a:lnSpc>
                <a:spcPts val="3562"/>
              </a:lnSpc>
            </a:pPr>
            <a:r>
              <a:rPr lang="en-US" sz="2187">
                <a:solidFill>
                  <a:srgbClr val="2A2742"/>
                </a:solidFill>
                <a:latin typeface="Arimo"/>
                <a:ea typeface="Arimo"/>
                <a:cs typeface="Arimo"/>
                <a:sym typeface="Arimo"/>
              </a:rPr>
              <a:t>While building a fault-tolerant DFS presents challenges, the benefits in terms of data availability, performance, and scalability are significant. As computing systems continue to evolve and become more complex, the importance of fault tolerance in DFS will only continue to grow, ensuring that our data remains safe and accessible in an increasingly dynamic and unpredictable world.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5" name="TextBox 5"/>
          <p:cNvSpPr txBox="1"/>
          <p:nvPr/>
        </p:nvSpPr>
        <p:spPr>
          <a:xfrm>
            <a:off x="992238" y="1753344"/>
            <a:ext cx="7088237" cy="825995"/>
          </a:xfrm>
          <a:prstGeom prst="rect">
            <a:avLst/>
          </a:prstGeom>
        </p:spPr>
        <p:txBody>
          <a:bodyPr lIns="0" tIns="0" rIns="0" bIns="0" rtlCol="0" anchor="t">
            <a:spAutoFit/>
          </a:bodyPr>
          <a:lstStyle/>
          <a:p>
            <a:pPr algn="l">
              <a:lnSpc>
                <a:spcPts val="6937"/>
              </a:lnSpc>
            </a:pPr>
            <a:r>
              <a:rPr lang="en-US" sz="5562" b="1" dirty="0">
                <a:solidFill>
                  <a:srgbClr val="231971"/>
                </a:solidFill>
                <a:latin typeface="Arimo Bold"/>
                <a:ea typeface="Arimo Bold"/>
                <a:cs typeface="Arimo Bold"/>
                <a:sym typeface="Arimo Bold"/>
              </a:rPr>
              <a:t>INTRODUCTION</a:t>
            </a:r>
          </a:p>
        </p:txBody>
      </p:sp>
      <p:sp>
        <p:nvSpPr>
          <p:cNvPr id="6" name="TextBox 6"/>
          <p:cNvSpPr txBox="1"/>
          <p:nvPr/>
        </p:nvSpPr>
        <p:spPr>
          <a:xfrm>
            <a:off x="1981200" y="3066008"/>
            <a:ext cx="14782800" cy="4154984"/>
          </a:xfrm>
          <a:prstGeom prst="rect">
            <a:avLst/>
          </a:prstGeom>
        </p:spPr>
        <p:txBody>
          <a:bodyPr wrap="square" lIns="0" tIns="0" rIns="0" bIns="0" rtlCol="0" anchor="t">
            <a:spAutoFit/>
          </a:bodyPr>
          <a:lstStyle/>
          <a:p>
            <a:pPr>
              <a:lnSpc>
                <a:spcPts val="3562"/>
              </a:lnSpc>
            </a:pPr>
            <a:r>
              <a:rPr lang="en-US" sz="3200" dirty="0">
                <a:solidFill>
                  <a:srgbClr val="2A2742"/>
                </a:solidFill>
                <a:latin typeface="Arimo"/>
                <a:ea typeface="Arimo"/>
                <a:cs typeface="Arimo"/>
                <a:sym typeface="Arimo"/>
              </a:rPr>
              <a:t>Distributed file systems (DFS) are a critical component of modern computing infrastructure, enabling data sharing and collaboration across geographically dispersed systems. In an increasingly interconnected world, the need for reliable and robust storage solutions that can withstand failures is paramount. Fault tolerance is a key characteristic of DFS, ensuring data availability and integrity even in the face of hardware or software failures. This presentation will delve into the intricacies of fault-tolerant DFS, exploring its architecture, mechanisms, and challenges.</a:t>
            </a:r>
          </a:p>
          <a:p>
            <a:pPr algn="l">
              <a:lnSpc>
                <a:spcPts val="3562"/>
              </a:lnSpc>
            </a:pPr>
            <a:endParaRPr lang="en-US" sz="3200" dirty="0">
              <a:solidFill>
                <a:srgbClr val="2A2742"/>
              </a:solidFill>
              <a:latin typeface="Arimo"/>
              <a:ea typeface="Arimo"/>
              <a:cs typeface="Arimo"/>
              <a:sym typeface="Arimo"/>
            </a:endParaRPr>
          </a:p>
        </p:txBody>
      </p:sp>
    </p:spTree>
    <p:extLst>
      <p:ext uri="{BB962C8B-B14F-4D97-AF65-F5344CB8AC3E}">
        <p14:creationId xmlns:p14="http://schemas.microsoft.com/office/powerpoint/2010/main" val="5430991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7" name="Freeform 7" descr="preencoded.png"/>
          <p:cNvSpPr/>
          <p:nvPr/>
        </p:nvSpPr>
        <p:spPr>
          <a:xfrm>
            <a:off x="11756082" y="1833711"/>
            <a:ext cx="6205686" cy="6619429"/>
          </a:xfrm>
          <a:custGeom>
            <a:avLst/>
            <a:gdLst/>
            <a:ahLst/>
            <a:cxnLst/>
            <a:rect l="l" t="t" r="r" b="b"/>
            <a:pathLst>
              <a:path w="6205686" h="6619429">
                <a:moveTo>
                  <a:pt x="0" y="0"/>
                </a:moveTo>
                <a:lnTo>
                  <a:pt x="6205687" y="0"/>
                </a:lnTo>
                <a:lnTo>
                  <a:pt x="6205687" y="6619429"/>
                </a:lnTo>
                <a:lnTo>
                  <a:pt x="0" y="6619429"/>
                </a:lnTo>
                <a:lnTo>
                  <a:pt x="0" y="0"/>
                </a:lnTo>
                <a:close/>
              </a:path>
            </a:pathLst>
          </a:custGeom>
          <a:blipFill>
            <a:blip r:embed="rId6"/>
            <a:stretch>
              <a:fillRect t="-39" b="-39"/>
            </a:stretch>
          </a:blipFill>
        </p:spPr>
      </p:sp>
      <p:sp>
        <p:nvSpPr>
          <p:cNvPr id="8" name="TextBox 8"/>
          <p:cNvSpPr txBox="1"/>
          <p:nvPr/>
        </p:nvSpPr>
        <p:spPr>
          <a:xfrm>
            <a:off x="913060" y="854274"/>
            <a:ext cx="8230940" cy="765146"/>
          </a:xfrm>
          <a:prstGeom prst="rect">
            <a:avLst/>
          </a:prstGeom>
        </p:spPr>
        <p:txBody>
          <a:bodyPr wrap="square" lIns="0" tIns="0" rIns="0" bIns="0" rtlCol="0" anchor="t">
            <a:spAutoFit/>
          </a:bodyPr>
          <a:lstStyle/>
          <a:p>
            <a:pPr algn="l">
              <a:lnSpc>
                <a:spcPts val="6374"/>
              </a:lnSpc>
            </a:pPr>
            <a:r>
              <a:rPr lang="en-US" sz="5125" b="1" dirty="0">
                <a:solidFill>
                  <a:srgbClr val="231971"/>
                </a:solidFill>
                <a:latin typeface="Arimo Bold"/>
                <a:ea typeface="Arimo Bold"/>
                <a:cs typeface="Arimo Bold"/>
                <a:sym typeface="Arimo Bold"/>
              </a:rPr>
              <a:t>What is </a:t>
            </a:r>
            <a:r>
              <a:rPr lang="en-US" sz="5125" dirty="0">
                <a:solidFill>
                  <a:srgbClr val="231971"/>
                </a:solidFill>
                <a:latin typeface="Arimo Bold"/>
                <a:ea typeface="Arimo Bold"/>
                <a:cs typeface="Arimo Bold"/>
                <a:sym typeface="Arimo Bold"/>
              </a:rPr>
              <a:t>Fault</a:t>
            </a:r>
            <a:r>
              <a:rPr lang="en-US" sz="5125" b="1" dirty="0">
                <a:solidFill>
                  <a:srgbClr val="231971"/>
                </a:solidFill>
                <a:latin typeface="Arimo Bold"/>
                <a:ea typeface="Arimo Bold"/>
                <a:cs typeface="Arimo Bold"/>
                <a:sym typeface="Arimo Bold"/>
              </a:rPr>
              <a:t> Tolerance?</a:t>
            </a:r>
          </a:p>
        </p:txBody>
      </p:sp>
      <p:sp>
        <p:nvSpPr>
          <p:cNvPr id="9" name="TextBox 9"/>
          <p:cNvSpPr txBox="1"/>
          <p:nvPr/>
        </p:nvSpPr>
        <p:spPr>
          <a:xfrm>
            <a:off x="913060" y="2022574"/>
            <a:ext cx="9603879" cy="1754981"/>
          </a:xfrm>
          <a:prstGeom prst="rect">
            <a:avLst/>
          </a:prstGeom>
        </p:spPr>
        <p:txBody>
          <a:bodyPr lIns="0" tIns="0" rIns="0" bIns="0" rtlCol="0" anchor="t">
            <a:spAutoFit/>
          </a:bodyPr>
          <a:lstStyle/>
          <a:p>
            <a:pPr algn="l">
              <a:lnSpc>
                <a:spcPts val="3250"/>
              </a:lnSpc>
            </a:pPr>
            <a:r>
              <a:rPr lang="en-US" sz="2000" dirty="0">
                <a:solidFill>
                  <a:srgbClr val="2A2742"/>
                </a:solidFill>
                <a:latin typeface="Arimo"/>
                <a:ea typeface="Arimo"/>
                <a:cs typeface="Arimo"/>
                <a:sym typeface="Arimo"/>
              </a:rPr>
              <a:t>Fault tolerance is a system's ability to maintain its functionality and operation even when components fail. This is particularly crucial for DFS where data is distributed across multiple servers. In a fault-tolerant DFS, the system is designed to detect and handle failures, preventing data loss and ensuring continued access.</a:t>
            </a:r>
          </a:p>
        </p:txBody>
      </p:sp>
      <p:grpSp>
        <p:nvGrpSpPr>
          <p:cNvPr id="10" name="Group 10"/>
          <p:cNvGrpSpPr/>
          <p:nvPr/>
        </p:nvGrpSpPr>
        <p:grpSpPr>
          <a:xfrm>
            <a:off x="908298" y="4359771"/>
            <a:ext cx="596504" cy="596503"/>
            <a:chOff x="0" y="0"/>
            <a:chExt cx="795338" cy="795337"/>
          </a:xfrm>
        </p:grpSpPr>
        <p:sp>
          <p:nvSpPr>
            <p:cNvPr id="11" name="Freeform 11"/>
            <p:cNvSpPr/>
            <p:nvPr/>
          </p:nvSpPr>
          <p:spPr>
            <a:xfrm>
              <a:off x="6350" y="6350"/>
              <a:ext cx="782574" cy="782574"/>
            </a:xfrm>
            <a:custGeom>
              <a:avLst/>
              <a:gdLst/>
              <a:ahLst/>
              <a:cxnLst/>
              <a:rect l="l" t="t" r="r" b="b"/>
              <a:pathLst>
                <a:path w="782574" h="782574">
                  <a:moveTo>
                    <a:pt x="0" y="146050"/>
                  </a:moveTo>
                  <a:cubicBezTo>
                    <a:pt x="0" y="65405"/>
                    <a:pt x="65405" y="0"/>
                    <a:pt x="146050" y="0"/>
                  </a:cubicBezTo>
                  <a:lnTo>
                    <a:pt x="636524" y="0"/>
                  </a:lnTo>
                  <a:cubicBezTo>
                    <a:pt x="717169" y="0"/>
                    <a:pt x="782574" y="65405"/>
                    <a:pt x="782574" y="146050"/>
                  </a:cubicBezTo>
                  <a:lnTo>
                    <a:pt x="782574" y="636524"/>
                  </a:lnTo>
                  <a:cubicBezTo>
                    <a:pt x="782574" y="717169"/>
                    <a:pt x="717169" y="782574"/>
                    <a:pt x="636524" y="782574"/>
                  </a:cubicBezTo>
                  <a:lnTo>
                    <a:pt x="146050" y="782574"/>
                  </a:lnTo>
                  <a:cubicBezTo>
                    <a:pt x="65405" y="782574"/>
                    <a:pt x="0" y="717169"/>
                    <a:pt x="0" y="636524"/>
                  </a:cubicBezTo>
                  <a:close/>
                </a:path>
              </a:pathLst>
            </a:custGeom>
            <a:solidFill>
              <a:srgbClr val="E9E6FA"/>
            </a:solidFill>
          </p:spPr>
        </p:sp>
        <p:sp>
          <p:nvSpPr>
            <p:cNvPr id="12" name="Freeform 12"/>
            <p:cNvSpPr/>
            <p:nvPr/>
          </p:nvSpPr>
          <p:spPr>
            <a:xfrm>
              <a:off x="0" y="0"/>
              <a:ext cx="795274" cy="795274"/>
            </a:xfrm>
            <a:custGeom>
              <a:avLst/>
              <a:gdLst/>
              <a:ahLst/>
              <a:cxnLst/>
              <a:rect l="l" t="t" r="r" b="b"/>
              <a:pathLst>
                <a:path w="795274" h="795274">
                  <a:moveTo>
                    <a:pt x="0" y="152400"/>
                  </a:moveTo>
                  <a:cubicBezTo>
                    <a:pt x="0" y="68199"/>
                    <a:pt x="68199" y="0"/>
                    <a:pt x="152400" y="0"/>
                  </a:cubicBezTo>
                  <a:lnTo>
                    <a:pt x="642874" y="0"/>
                  </a:lnTo>
                  <a:lnTo>
                    <a:pt x="642874" y="6350"/>
                  </a:lnTo>
                  <a:lnTo>
                    <a:pt x="642874" y="0"/>
                  </a:lnTo>
                  <a:cubicBezTo>
                    <a:pt x="727075" y="0"/>
                    <a:pt x="795274" y="68199"/>
                    <a:pt x="795274" y="152400"/>
                  </a:cubicBezTo>
                  <a:lnTo>
                    <a:pt x="788924" y="152400"/>
                  </a:lnTo>
                  <a:lnTo>
                    <a:pt x="795274" y="152400"/>
                  </a:lnTo>
                  <a:lnTo>
                    <a:pt x="795274" y="642874"/>
                  </a:lnTo>
                  <a:lnTo>
                    <a:pt x="788924" y="642874"/>
                  </a:lnTo>
                  <a:lnTo>
                    <a:pt x="795274" y="642874"/>
                  </a:lnTo>
                  <a:cubicBezTo>
                    <a:pt x="795274" y="727075"/>
                    <a:pt x="727075" y="795274"/>
                    <a:pt x="642874" y="795274"/>
                  </a:cubicBezTo>
                  <a:lnTo>
                    <a:pt x="642874" y="788924"/>
                  </a:lnTo>
                  <a:lnTo>
                    <a:pt x="642874" y="795274"/>
                  </a:lnTo>
                  <a:lnTo>
                    <a:pt x="152400" y="795274"/>
                  </a:lnTo>
                  <a:lnTo>
                    <a:pt x="152400" y="788924"/>
                  </a:lnTo>
                  <a:lnTo>
                    <a:pt x="152400" y="795274"/>
                  </a:lnTo>
                  <a:cubicBezTo>
                    <a:pt x="68199" y="795274"/>
                    <a:pt x="0" y="727075"/>
                    <a:pt x="0" y="642874"/>
                  </a:cubicBezTo>
                  <a:lnTo>
                    <a:pt x="0" y="152400"/>
                  </a:lnTo>
                  <a:lnTo>
                    <a:pt x="6350" y="152400"/>
                  </a:lnTo>
                  <a:lnTo>
                    <a:pt x="0" y="152400"/>
                  </a:lnTo>
                  <a:moveTo>
                    <a:pt x="12700" y="152400"/>
                  </a:moveTo>
                  <a:lnTo>
                    <a:pt x="12700" y="642874"/>
                  </a:lnTo>
                  <a:lnTo>
                    <a:pt x="6350" y="642874"/>
                  </a:lnTo>
                  <a:lnTo>
                    <a:pt x="12700" y="642874"/>
                  </a:lnTo>
                  <a:cubicBezTo>
                    <a:pt x="12700" y="720090"/>
                    <a:pt x="75311" y="782574"/>
                    <a:pt x="152400" y="782574"/>
                  </a:cubicBezTo>
                  <a:lnTo>
                    <a:pt x="642874" y="782574"/>
                  </a:lnTo>
                  <a:cubicBezTo>
                    <a:pt x="720090" y="782574"/>
                    <a:pt x="782574" y="719963"/>
                    <a:pt x="782574" y="642874"/>
                  </a:cubicBezTo>
                  <a:lnTo>
                    <a:pt x="782574" y="152400"/>
                  </a:lnTo>
                  <a:cubicBezTo>
                    <a:pt x="782574" y="75184"/>
                    <a:pt x="719963" y="12700"/>
                    <a:pt x="642874" y="12700"/>
                  </a:cubicBezTo>
                  <a:lnTo>
                    <a:pt x="152400" y="12700"/>
                  </a:lnTo>
                  <a:lnTo>
                    <a:pt x="152400" y="6350"/>
                  </a:lnTo>
                  <a:lnTo>
                    <a:pt x="152400" y="12700"/>
                  </a:lnTo>
                  <a:cubicBezTo>
                    <a:pt x="75311" y="12700"/>
                    <a:pt x="12700" y="75311"/>
                    <a:pt x="12700" y="152400"/>
                  </a:cubicBezTo>
                  <a:close/>
                </a:path>
              </a:pathLst>
            </a:custGeom>
            <a:solidFill>
              <a:srgbClr val="BDB8DF"/>
            </a:solidFill>
          </p:spPr>
        </p:sp>
      </p:grpSp>
      <p:sp>
        <p:nvSpPr>
          <p:cNvPr id="13" name="TextBox 13"/>
          <p:cNvSpPr txBox="1"/>
          <p:nvPr/>
        </p:nvSpPr>
        <p:spPr>
          <a:xfrm>
            <a:off x="1130201" y="4500414"/>
            <a:ext cx="152697" cy="353169"/>
          </a:xfrm>
          <a:prstGeom prst="rect">
            <a:avLst/>
          </a:prstGeom>
        </p:spPr>
        <p:txBody>
          <a:bodyPr lIns="0" tIns="0" rIns="0" bIns="0" rtlCol="0" anchor="t">
            <a:spAutoFit/>
          </a:bodyPr>
          <a:lstStyle/>
          <a:p>
            <a:pPr algn="ctr">
              <a:lnSpc>
                <a:spcPts val="3062"/>
              </a:lnSpc>
            </a:pPr>
            <a:r>
              <a:rPr lang="en-US" sz="3062" b="1">
                <a:solidFill>
                  <a:srgbClr val="2A2742"/>
                </a:solidFill>
                <a:latin typeface="Arimo Bold"/>
                <a:ea typeface="Arimo Bold"/>
                <a:cs typeface="Arimo Bold"/>
                <a:sym typeface="Arimo Bold"/>
              </a:rPr>
              <a:t>1</a:t>
            </a:r>
          </a:p>
        </p:txBody>
      </p:sp>
      <p:sp>
        <p:nvSpPr>
          <p:cNvPr id="14" name="TextBox 14"/>
          <p:cNvSpPr txBox="1"/>
          <p:nvPr/>
        </p:nvSpPr>
        <p:spPr>
          <a:xfrm>
            <a:off x="1760785" y="4345484"/>
            <a:ext cx="3260972" cy="426541"/>
          </a:xfrm>
          <a:prstGeom prst="rect">
            <a:avLst/>
          </a:prstGeom>
        </p:spPr>
        <p:txBody>
          <a:bodyPr lIns="0" tIns="0" rIns="0" bIns="0" rtlCol="0" anchor="t">
            <a:spAutoFit/>
          </a:bodyPr>
          <a:lstStyle/>
          <a:p>
            <a:pPr algn="l">
              <a:lnSpc>
                <a:spcPts val="3187"/>
              </a:lnSpc>
            </a:pPr>
            <a:r>
              <a:rPr lang="en-US" sz="2562" b="1">
                <a:solidFill>
                  <a:srgbClr val="2A2742"/>
                </a:solidFill>
                <a:latin typeface="Arimo Bold"/>
                <a:ea typeface="Arimo Bold"/>
                <a:cs typeface="Arimo Bold"/>
                <a:sym typeface="Arimo Bold"/>
              </a:rPr>
              <a:t>Redundancy</a:t>
            </a:r>
          </a:p>
        </p:txBody>
      </p:sp>
      <p:sp>
        <p:nvSpPr>
          <p:cNvPr id="15" name="TextBox 15"/>
          <p:cNvSpPr txBox="1"/>
          <p:nvPr/>
        </p:nvSpPr>
        <p:spPr>
          <a:xfrm>
            <a:off x="1760785" y="4842719"/>
            <a:ext cx="3823841" cy="2172295"/>
          </a:xfrm>
          <a:prstGeom prst="rect">
            <a:avLst/>
          </a:prstGeom>
        </p:spPr>
        <p:txBody>
          <a:bodyPr lIns="0" tIns="0" rIns="0" bIns="0" rtlCol="0" anchor="t">
            <a:spAutoFit/>
          </a:bodyPr>
          <a:lstStyle/>
          <a:p>
            <a:pPr algn="l">
              <a:lnSpc>
                <a:spcPts val="3250"/>
              </a:lnSpc>
            </a:pPr>
            <a:r>
              <a:rPr lang="en-US" sz="2000">
                <a:solidFill>
                  <a:srgbClr val="2A2742"/>
                </a:solidFill>
                <a:latin typeface="Arimo"/>
                <a:ea typeface="Arimo"/>
                <a:cs typeface="Arimo"/>
                <a:sym typeface="Arimo"/>
              </a:rPr>
              <a:t>Fault tolerance is achieved through redundancy, where critical components are replicated to provide backup in case of failure.</a:t>
            </a:r>
          </a:p>
        </p:txBody>
      </p:sp>
      <p:grpSp>
        <p:nvGrpSpPr>
          <p:cNvPr id="16" name="Group 16"/>
          <p:cNvGrpSpPr/>
          <p:nvPr/>
        </p:nvGrpSpPr>
        <p:grpSpPr>
          <a:xfrm>
            <a:off x="5840611" y="4359771"/>
            <a:ext cx="596504" cy="596503"/>
            <a:chOff x="0" y="0"/>
            <a:chExt cx="795338" cy="795337"/>
          </a:xfrm>
        </p:grpSpPr>
        <p:sp>
          <p:nvSpPr>
            <p:cNvPr id="17" name="Freeform 17"/>
            <p:cNvSpPr/>
            <p:nvPr/>
          </p:nvSpPr>
          <p:spPr>
            <a:xfrm>
              <a:off x="6350" y="6350"/>
              <a:ext cx="782574" cy="782574"/>
            </a:xfrm>
            <a:custGeom>
              <a:avLst/>
              <a:gdLst/>
              <a:ahLst/>
              <a:cxnLst/>
              <a:rect l="l" t="t" r="r" b="b"/>
              <a:pathLst>
                <a:path w="782574" h="782574">
                  <a:moveTo>
                    <a:pt x="0" y="146050"/>
                  </a:moveTo>
                  <a:cubicBezTo>
                    <a:pt x="0" y="65405"/>
                    <a:pt x="65405" y="0"/>
                    <a:pt x="146050" y="0"/>
                  </a:cubicBezTo>
                  <a:lnTo>
                    <a:pt x="636524" y="0"/>
                  </a:lnTo>
                  <a:cubicBezTo>
                    <a:pt x="717169" y="0"/>
                    <a:pt x="782574" y="65405"/>
                    <a:pt x="782574" y="146050"/>
                  </a:cubicBezTo>
                  <a:lnTo>
                    <a:pt x="782574" y="636524"/>
                  </a:lnTo>
                  <a:cubicBezTo>
                    <a:pt x="782574" y="717169"/>
                    <a:pt x="717169" y="782574"/>
                    <a:pt x="636524" y="782574"/>
                  </a:cubicBezTo>
                  <a:lnTo>
                    <a:pt x="146050" y="782574"/>
                  </a:lnTo>
                  <a:cubicBezTo>
                    <a:pt x="65405" y="782574"/>
                    <a:pt x="0" y="717169"/>
                    <a:pt x="0" y="636524"/>
                  </a:cubicBezTo>
                  <a:close/>
                </a:path>
              </a:pathLst>
            </a:custGeom>
            <a:solidFill>
              <a:srgbClr val="E9E6FA"/>
            </a:solidFill>
          </p:spPr>
        </p:sp>
        <p:sp>
          <p:nvSpPr>
            <p:cNvPr id="18" name="Freeform 18"/>
            <p:cNvSpPr/>
            <p:nvPr/>
          </p:nvSpPr>
          <p:spPr>
            <a:xfrm>
              <a:off x="0" y="0"/>
              <a:ext cx="795274" cy="795274"/>
            </a:xfrm>
            <a:custGeom>
              <a:avLst/>
              <a:gdLst/>
              <a:ahLst/>
              <a:cxnLst/>
              <a:rect l="l" t="t" r="r" b="b"/>
              <a:pathLst>
                <a:path w="795274" h="795274">
                  <a:moveTo>
                    <a:pt x="0" y="152400"/>
                  </a:moveTo>
                  <a:cubicBezTo>
                    <a:pt x="0" y="68199"/>
                    <a:pt x="68199" y="0"/>
                    <a:pt x="152400" y="0"/>
                  </a:cubicBezTo>
                  <a:lnTo>
                    <a:pt x="642874" y="0"/>
                  </a:lnTo>
                  <a:lnTo>
                    <a:pt x="642874" y="6350"/>
                  </a:lnTo>
                  <a:lnTo>
                    <a:pt x="642874" y="0"/>
                  </a:lnTo>
                  <a:cubicBezTo>
                    <a:pt x="727075" y="0"/>
                    <a:pt x="795274" y="68199"/>
                    <a:pt x="795274" y="152400"/>
                  </a:cubicBezTo>
                  <a:lnTo>
                    <a:pt x="788924" y="152400"/>
                  </a:lnTo>
                  <a:lnTo>
                    <a:pt x="795274" y="152400"/>
                  </a:lnTo>
                  <a:lnTo>
                    <a:pt x="795274" y="642874"/>
                  </a:lnTo>
                  <a:lnTo>
                    <a:pt x="788924" y="642874"/>
                  </a:lnTo>
                  <a:lnTo>
                    <a:pt x="795274" y="642874"/>
                  </a:lnTo>
                  <a:cubicBezTo>
                    <a:pt x="795274" y="727075"/>
                    <a:pt x="727075" y="795274"/>
                    <a:pt x="642874" y="795274"/>
                  </a:cubicBezTo>
                  <a:lnTo>
                    <a:pt x="642874" y="788924"/>
                  </a:lnTo>
                  <a:lnTo>
                    <a:pt x="642874" y="795274"/>
                  </a:lnTo>
                  <a:lnTo>
                    <a:pt x="152400" y="795274"/>
                  </a:lnTo>
                  <a:lnTo>
                    <a:pt x="152400" y="788924"/>
                  </a:lnTo>
                  <a:lnTo>
                    <a:pt x="152400" y="795274"/>
                  </a:lnTo>
                  <a:cubicBezTo>
                    <a:pt x="68199" y="795274"/>
                    <a:pt x="0" y="727075"/>
                    <a:pt x="0" y="642874"/>
                  </a:cubicBezTo>
                  <a:lnTo>
                    <a:pt x="0" y="152400"/>
                  </a:lnTo>
                  <a:lnTo>
                    <a:pt x="6350" y="152400"/>
                  </a:lnTo>
                  <a:lnTo>
                    <a:pt x="0" y="152400"/>
                  </a:lnTo>
                  <a:moveTo>
                    <a:pt x="12700" y="152400"/>
                  </a:moveTo>
                  <a:lnTo>
                    <a:pt x="12700" y="642874"/>
                  </a:lnTo>
                  <a:lnTo>
                    <a:pt x="6350" y="642874"/>
                  </a:lnTo>
                  <a:lnTo>
                    <a:pt x="12700" y="642874"/>
                  </a:lnTo>
                  <a:cubicBezTo>
                    <a:pt x="12700" y="720090"/>
                    <a:pt x="75311" y="782574"/>
                    <a:pt x="152400" y="782574"/>
                  </a:cubicBezTo>
                  <a:lnTo>
                    <a:pt x="642874" y="782574"/>
                  </a:lnTo>
                  <a:cubicBezTo>
                    <a:pt x="720090" y="782574"/>
                    <a:pt x="782574" y="719963"/>
                    <a:pt x="782574" y="642874"/>
                  </a:cubicBezTo>
                  <a:lnTo>
                    <a:pt x="782574" y="152400"/>
                  </a:lnTo>
                  <a:cubicBezTo>
                    <a:pt x="782574" y="75184"/>
                    <a:pt x="719963" y="12700"/>
                    <a:pt x="642874" y="12700"/>
                  </a:cubicBezTo>
                  <a:lnTo>
                    <a:pt x="152400" y="12700"/>
                  </a:lnTo>
                  <a:lnTo>
                    <a:pt x="152400" y="6350"/>
                  </a:lnTo>
                  <a:lnTo>
                    <a:pt x="152400" y="12700"/>
                  </a:lnTo>
                  <a:cubicBezTo>
                    <a:pt x="75311" y="12700"/>
                    <a:pt x="12700" y="75311"/>
                    <a:pt x="12700" y="152400"/>
                  </a:cubicBezTo>
                  <a:close/>
                </a:path>
              </a:pathLst>
            </a:custGeom>
            <a:solidFill>
              <a:srgbClr val="BDB8DF"/>
            </a:solidFill>
          </p:spPr>
        </p:sp>
      </p:grpSp>
      <p:sp>
        <p:nvSpPr>
          <p:cNvPr id="19" name="TextBox 19"/>
          <p:cNvSpPr txBox="1"/>
          <p:nvPr/>
        </p:nvSpPr>
        <p:spPr>
          <a:xfrm>
            <a:off x="6026051" y="4500414"/>
            <a:ext cx="225475" cy="353169"/>
          </a:xfrm>
          <a:prstGeom prst="rect">
            <a:avLst/>
          </a:prstGeom>
        </p:spPr>
        <p:txBody>
          <a:bodyPr lIns="0" tIns="0" rIns="0" bIns="0" rtlCol="0" anchor="t">
            <a:spAutoFit/>
          </a:bodyPr>
          <a:lstStyle/>
          <a:p>
            <a:pPr algn="ctr">
              <a:lnSpc>
                <a:spcPts val="3062"/>
              </a:lnSpc>
            </a:pPr>
            <a:r>
              <a:rPr lang="en-US" sz="3062" b="1">
                <a:solidFill>
                  <a:srgbClr val="2A2742"/>
                </a:solidFill>
                <a:latin typeface="Arimo Bold"/>
                <a:ea typeface="Arimo Bold"/>
                <a:cs typeface="Arimo Bold"/>
                <a:sym typeface="Arimo Bold"/>
              </a:rPr>
              <a:t>2</a:t>
            </a:r>
          </a:p>
        </p:txBody>
      </p:sp>
      <p:sp>
        <p:nvSpPr>
          <p:cNvPr id="20" name="TextBox 20"/>
          <p:cNvSpPr txBox="1"/>
          <p:nvPr/>
        </p:nvSpPr>
        <p:spPr>
          <a:xfrm>
            <a:off x="6693099" y="4345484"/>
            <a:ext cx="3260973" cy="426541"/>
          </a:xfrm>
          <a:prstGeom prst="rect">
            <a:avLst/>
          </a:prstGeom>
        </p:spPr>
        <p:txBody>
          <a:bodyPr lIns="0" tIns="0" rIns="0" bIns="0" rtlCol="0" anchor="t">
            <a:spAutoFit/>
          </a:bodyPr>
          <a:lstStyle/>
          <a:p>
            <a:pPr algn="l">
              <a:lnSpc>
                <a:spcPts val="3187"/>
              </a:lnSpc>
            </a:pPr>
            <a:r>
              <a:rPr lang="en-US" sz="2562" b="1">
                <a:solidFill>
                  <a:srgbClr val="2A2742"/>
                </a:solidFill>
                <a:latin typeface="Arimo Bold"/>
                <a:ea typeface="Arimo Bold"/>
                <a:cs typeface="Arimo Bold"/>
                <a:sym typeface="Arimo Bold"/>
              </a:rPr>
              <a:t>Error Detection</a:t>
            </a:r>
          </a:p>
        </p:txBody>
      </p:sp>
      <p:sp>
        <p:nvSpPr>
          <p:cNvPr id="21" name="TextBox 21"/>
          <p:cNvSpPr txBox="1"/>
          <p:nvPr/>
        </p:nvSpPr>
        <p:spPr>
          <a:xfrm>
            <a:off x="6693099" y="4842719"/>
            <a:ext cx="3823841" cy="2589610"/>
          </a:xfrm>
          <a:prstGeom prst="rect">
            <a:avLst/>
          </a:prstGeom>
        </p:spPr>
        <p:txBody>
          <a:bodyPr lIns="0" tIns="0" rIns="0" bIns="0" rtlCol="0" anchor="t">
            <a:spAutoFit/>
          </a:bodyPr>
          <a:lstStyle/>
          <a:p>
            <a:pPr algn="l">
              <a:lnSpc>
                <a:spcPts val="3250"/>
              </a:lnSpc>
            </a:pPr>
            <a:r>
              <a:rPr lang="en-US" sz="2000">
                <a:solidFill>
                  <a:srgbClr val="2A2742"/>
                </a:solidFill>
                <a:latin typeface="Arimo"/>
                <a:ea typeface="Arimo"/>
                <a:cs typeface="Arimo"/>
                <a:sym typeface="Arimo"/>
              </a:rPr>
              <a:t>The system employs mechanisms to detect errors, such as checksums or parity checks, allowing for quick identification and mitigation of faulty data.</a:t>
            </a:r>
          </a:p>
        </p:txBody>
      </p:sp>
      <p:grpSp>
        <p:nvGrpSpPr>
          <p:cNvPr id="22" name="Group 22"/>
          <p:cNvGrpSpPr/>
          <p:nvPr/>
        </p:nvGrpSpPr>
        <p:grpSpPr>
          <a:xfrm>
            <a:off x="908298" y="7981801"/>
            <a:ext cx="596504" cy="596503"/>
            <a:chOff x="0" y="0"/>
            <a:chExt cx="795338" cy="795337"/>
          </a:xfrm>
        </p:grpSpPr>
        <p:sp>
          <p:nvSpPr>
            <p:cNvPr id="23" name="Freeform 23"/>
            <p:cNvSpPr/>
            <p:nvPr/>
          </p:nvSpPr>
          <p:spPr>
            <a:xfrm>
              <a:off x="6350" y="6350"/>
              <a:ext cx="782574" cy="782574"/>
            </a:xfrm>
            <a:custGeom>
              <a:avLst/>
              <a:gdLst/>
              <a:ahLst/>
              <a:cxnLst/>
              <a:rect l="l" t="t" r="r" b="b"/>
              <a:pathLst>
                <a:path w="782574" h="782574">
                  <a:moveTo>
                    <a:pt x="0" y="146050"/>
                  </a:moveTo>
                  <a:cubicBezTo>
                    <a:pt x="0" y="65405"/>
                    <a:pt x="65405" y="0"/>
                    <a:pt x="146050" y="0"/>
                  </a:cubicBezTo>
                  <a:lnTo>
                    <a:pt x="636524" y="0"/>
                  </a:lnTo>
                  <a:cubicBezTo>
                    <a:pt x="717169" y="0"/>
                    <a:pt x="782574" y="65405"/>
                    <a:pt x="782574" y="146050"/>
                  </a:cubicBezTo>
                  <a:lnTo>
                    <a:pt x="782574" y="636524"/>
                  </a:lnTo>
                  <a:cubicBezTo>
                    <a:pt x="782574" y="717169"/>
                    <a:pt x="717169" y="782574"/>
                    <a:pt x="636524" y="782574"/>
                  </a:cubicBezTo>
                  <a:lnTo>
                    <a:pt x="146050" y="782574"/>
                  </a:lnTo>
                  <a:cubicBezTo>
                    <a:pt x="65405" y="782574"/>
                    <a:pt x="0" y="717169"/>
                    <a:pt x="0" y="636524"/>
                  </a:cubicBezTo>
                  <a:close/>
                </a:path>
              </a:pathLst>
            </a:custGeom>
            <a:solidFill>
              <a:srgbClr val="E9E6FA"/>
            </a:solidFill>
          </p:spPr>
        </p:sp>
        <p:sp>
          <p:nvSpPr>
            <p:cNvPr id="24" name="Freeform 24"/>
            <p:cNvSpPr/>
            <p:nvPr/>
          </p:nvSpPr>
          <p:spPr>
            <a:xfrm>
              <a:off x="0" y="0"/>
              <a:ext cx="795274" cy="795274"/>
            </a:xfrm>
            <a:custGeom>
              <a:avLst/>
              <a:gdLst/>
              <a:ahLst/>
              <a:cxnLst/>
              <a:rect l="l" t="t" r="r" b="b"/>
              <a:pathLst>
                <a:path w="795274" h="795274">
                  <a:moveTo>
                    <a:pt x="0" y="152400"/>
                  </a:moveTo>
                  <a:cubicBezTo>
                    <a:pt x="0" y="68199"/>
                    <a:pt x="68199" y="0"/>
                    <a:pt x="152400" y="0"/>
                  </a:cubicBezTo>
                  <a:lnTo>
                    <a:pt x="642874" y="0"/>
                  </a:lnTo>
                  <a:lnTo>
                    <a:pt x="642874" y="6350"/>
                  </a:lnTo>
                  <a:lnTo>
                    <a:pt x="642874" y="0"/>
                  </a:lnTo>
                  <a:cubicBezTo>
                    <a:pt x="727075" y="0"/>
                    <a:pt x="795274" y="68199"/>
                    <a:pt x="795274" y="152400"/>
                  </a:cubicBezTo>
                  <a:lnTo>
                    <a:pt x="788924" y="152400"/>
                  </a:lnTo>
                  <a:lnTo>
                    <a:pt x="795274" y="152400"/>
                  </a:lnTo>
                  <a:lnTo>
                    <a:pt x="795274" y="642874"/>
                  </a:lnTo>
                  <a:lnTo>
                    <a:pt x="788924" y="642874"/>
                  </a:lnTo>
                  <a:lnTo>
                    <a:pt x="795274" y="642874"/>
                  </a:lnTo>
                  <a:cubicBezTo>
                    <a:pt x="795274" y="727075"/>
                    <a:pt x="727075" y="795274"/>
                    <a:pt x="642874" y="795274"/>
                  </a:cubicBezTo>
                  <a:lnTo>
                    <a:pt x="642874" y="788924"/>
                  </a:lnTo>
                  <a:lnTo>
                    <a:pt x="642874" y="795274"/>
                  </a:lnTo>
                  <a:lnTo>
                    <a:pt x="152400" y="795274"/>
                  </a:lnTo>
                  <a:lnTo>
                    <a:pt x="152400" y="788924"/>
                  </a:lnTo>
                  <a:lnTo>
                    <a:pt x="152400" y="795274"/>
                  </a:lnTo>
                  <a:cubicBezTo>
                    <a:pt x="68199" y="795274"/>
                    <a:pt x="0" y="727075"/>
                    <a:pt x="0" y="642874"/>
                  </a:cubicBezTo>
                  <a:lnTo>
                    <a:pt x="0" y="152400"/>
                  </a:lnTo>
                  <a:lnTo>
                    <a:pt x="6350" y="152400"/>
                  </a:lnTo>
                  <a:lnTo>
                    <a:pt x="0" y="152400"/>
                  </a:lnTo>
                  <a:moveTo>
                    <a:pt x="12700" y="152400"/>
                  </a:moveTo>
                  <a:lnTo>
                    <a:pt x="12700" y="642874"/>
                  </a:lnTo>
                  <a:lnTo>
                    <a:pt x="6350" y="642874"/>
                  </a:lnTo>
                  <a:lnTo>
                    <a:pt x="12700" y="642874"/>
                  </a:lnTo>
                  <a:cubicBezTo>
                    <a:pt x="12700" y="720090"/>
                    <a:pt x="75311" y="782574"/>
                    <a:pt x="152400" y="782574"/>
                  </a:cubicBezTo>
                  <a:lnTo>
                    <a:pt x="642874" y="782574"/>
                  </a:lnTo>
                  <a:cubicBezTo>
                    <a:pt x="720090" y="782574"/>
                    <a:pt x="782574" y="719963"/>
                    <a:pt x="782574" y="642874"/>
                  </a:cubicBezTo>
                  <a:lnTo>
                    <a:pt x="782574" y="152400"/>
                  </a:lnTo>
                  <a:cubicBezTo>
                    <a:pt x="782574" y="75184"/>
                    <a:pt x="719963" y="12700"/>
                    <a:pt x="642874" y="12700"/>
                  </a:cubicBezTo>
                  <a:lnTo>
                    <a:pt x="152400" y="12700"/>
                  </a:lnTo>
                  <a:lnTo>
                    <a:pt x="152400" y="6350"/>
                  </a:lnTo>
                  <a:lnTo>
                    <a:pt x="152400" y="12700"/>
                  </a:lnTo>
                  <a:cubicBezTo>
                    <a:pt x="75311" y="12700"/>
                    <a:pt x="12700" y="75311"/>
                    <a:pt x="12700" y="152400"/>
                  </a:cubicBezTo>
                  <a:close/>
                </a:path>
              </a:pathLst>
            </a:custGeom>
            <a:solidFill>
              <a:srgbClr val="BDB8DF"/>
            </a:solidFill>
          </p:spPr>
        </p:sp>
      </p:grpSp>
      <p:sp>
        <p:nvSpPr>
          <p:cNvPr id="25" name="TextBox 25"/>
          <p:cNvSpPr txBox="1"/>
          <p:nvPr/>
        </p:nvSpPr>
        <p:spPr>
          <a:xfrm>
            <a:off x="1095226" y="8122444"/>
            <a:ext cx="222647" cy="353169"/>
          </a:xfrm>
          <a:prstGeom prst="rect">
            <a:avLst/>
          </a:prstGeom>
        </p:spPr>
        <p:txBody>
          <a:bodyPr lIns="0" tIns="0" rIns="0" bIns="0" rtlCol="0" anchor="t">
            <a:spAutoFit/>
          </a:bodyPr>
          <a:lstStyle/>
          <a:p>
            <a:pPr algn="ctr">
              <a:lnSpc>
                <a:spcPts val="3062"/>
              </a:lnSpc>
            </a:pPr>
            <a:r>
              <a:rPr lang="en-US" sz="3062" b="1">
                <a:solidFill>
                  <a:srgbClr val="2A2742"/>
                </a:solidFill>
                <a:latin typeface="Arimo Bold"/>
                <a:ea typeface="Arimo Bold"/>
                <a:cs typeface="Arimo Bold"/>
                <a:sym typeface="Arimo Bold"/>
              </a:rPr>
              <a:t>3</a:t>
            </a:r>
          </a:p>
        </p:txBody>
      </p:sp>
      <p:sp>
        <p:nvSpPr>
          <p:cNvPr id="26" name="TextBox 26"/>
          <p:cNvSpPr txBox="1"/>
          <p:nvPr/>
        </p:nvSpPr>
        <p:spPr>
          <a:xfrm>
            <a:off x="1760785" y="7967514"/>
            <a:ext cx="3353991" cy="426541"/>
          </a:xfrm>
          <a:prstGeom prst="rect">
            <a:avLst/>
          </a:prstGeom>
        </p:spPr>
        <p:txBody>
          <a:bodyPr lIns="0" tIns="0" rIns="0" bIns="0" rtlCol="0" anchor="t">
            <a:spAutoFit/>
          </a:bodyPr>
          <a:lstStyle/>
          <a:p>
            <a:pPr algn="l">
              <a:lnSpc>
                <a:spcPts val="3187"/>
              </a:lnSpc>
            </a:pPr>
            <a:r>
              <a:rPr lang="en-US" sz="2562" b="1" dirty="0">
                <a:solidFill>
                  <a:srgbClr val="2A2742"/>
                </a:solidFill>
                <a:latin typeface="Arimo Bold"/>
                <a:ea typeface="Arimo Bold"/>
                <a:cs typeface="Arimo Bold"/>
                <a:sym typeface="Arimo Bold"/>
              </a:rPr>
              <a:t>Recovery Mechanisms</a:t>
            </a:r>
          </a:p>
        </p:txBody>
      </p:sp>
      <p:sp>
        <p:nvSpPr>
          <p:cNvPr id="27" name="TextBox 27"/>
          <p:cNvSpPr txBox="1"/>
          <p:nvPr/>
        </p:nvSpPr>
        <p:spPr>
          <a:xfrm>
            <a:off x="1760785" y="8775948"/>
            <a:ext cx="8756154" cy="920354"/>
          </a:xfrm>
          <a:prstGeom prst="rect">
            <a:avLst/>
          </a:prstGeom>
        </p:spPr>
        <p:txBody>
          <a:bodyPr lIns="0" tIns="0" rIns="0" bIns="0" rtlCol="0" anchor="t">
            <a:spAutoFit/>
          </a:bodyPr>
          <a:lstStyle/>
          <a:p>
            <a:pPr algn="l">
              <a:lnSpc>
                <a:spcPts val="3250"/>
              </a:lnSpc>
            </a:pPr>
            <a:r>
              <a:rPr lang="en-US" sz="2000" dirty="0">
                <a:solidFill>
                  <a:srgbClr val="2A2742"/>
                </a:solidFill>
                <a:latin typeface="Arimo"/>
                <a:ea typeface="Arimo"/>
                <a:cs typeface="Arimo"/>
                <a:sym typeface="Arimo"/>
              </a:rPr>
              <a:t>Fault-tolerant DFS incorporates mechanisms to recover from failures, including data replication, automatic failover, and repair processes.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5" name="TextBox 5"/>
          <p:cNvSpPr txBox="1"/>
          <p:nvPr/>
        </p:nvSpPr>
        <p:spPr>
          <a:xfrm>
            <a:off x="992238" y="1753344"/>
            <a:ext cx="7088237" cy="943124"/>
          </a:xfrm>
          <a:prstGeom prst="rect">
            <a:avLst/>
          </a:prstGeom>
        </p:spPr>
        <p:txBody>
          <a:bodyPr lIns="0" tIns="0" rIns="0" bIns="0" rtlCol="0" anchor="t">
            <a:spAutoFit/>
          </a:bodyPr>
          <a:lstStyle/>
          <a:p>
            <a:pPr algn="l">
              <a:lnSpc>
                <a:spcPts val="6937"/>
              </a:lnSpc>
            </a:pPr>
            <a:r>
              <a:rPr lang="en-US" sz="5562" b="1">
                <a:solidFill>
                  <a:srgbClr val="231971"/>
                </a:solidFill>
                <a:latin typeface="Arimo Bold"/>
                <a:ea typeface="Arimo Bold"/>
                <a:cs typeface="Arimo Bold"/>
                <a:sym typeface="Arimo Bold"/>
              </a:rPr>
              <a:t>DFS Architecture</a:t>
            </a:r>
          </a:p>
        </p:txBody>
      </p:sp>
      <p:sp>
        <p:nvSpPr>
          <p:cNvPr id="6" name="TextBox 6"/>
          <p:cNvSpPr txBox="1"/>
          <p:nvPr/>
        </p:nvSpPr>
        <p:spPr>
          <a:xfrm>
            <a:off x="992238" y="3158729"/>
            <a:ext cx="16303526" cy="1465660"/>
          </a:xfrm>
          <a:prstGeom prst="rect">
            <a:avLst/>
          </a:prstGeom>
        </p:spPr>
        <p:txBody>
          <a:bodyPr lIns="0" tIns="0" rIns="0" bIns="0" rtlCol="0" anchor="t">
            <a:spAutoFit/>
          </a:bodyPr>
          <a:lstStyle/>
          <a:p>
            <a:pPr algn="l">
              <a:lnSpc>
                <a:spcPts val="3562"/>
              </a:lnSpc>
            </a:pPr>
            <a:r>
              <a:rPr lang="en-US" sz="2187">
                <a:solidFill>
                  <a:srgbClr val="2A2742"/>
                </a:solidFill>
                <a:latin typeface="Arimo"/>
                <a:ea typeface="Arimo"/>
                <a:cs typeface="Arimo"/>
                <a:sym typeface="Arimo"/>
              </a:rPr>
              <a:t>The architecture of a fault-tolerant DFS is designed to ensure data availability and consistency in the presence of failures. Typically, it comprises multiple servers interconnected in a network. Data is distributed across these servers, with replication strategies employed to ensure redundancy.</a:t>
            </a:r>
          </a:p>
        </p:txBody>
      </p:sp>
      <p:sp>
        <p:nvSpPr>
          <p:cNvPr id="7" name="TextBox 7"/>
          <p:cNvSpPr txBox="1"/>
          <p:nvPr/>
        </p:nvSpPr>
        <p:spPr>
          <a:xfrm>
            <a:off x="992238" y="5188744"/>
            <a:ext cx="3544044" cy="481012"/>
          </a:xfrm>
          <a:prstGeom prst="rect">
            <a:avLst/>
          </a:prstGeom>
        </p:spPr>
        <p:txBody>
          <a:bodyPr lIns="0" tIns="0" rIns="0" bIns="0" rtlCol="0" anchor="t">
            <a:spAutoFit/>
          </a:bodyPr>
          <a:lstStyle/>
          <a:p>
            <a:pPr algn="l">
              <a:lnSpc>
                <a:spcPts val="3437"/>
              </a:lnSpc>
            </a:pPr>
            <a:r>
              <a:rPr lang="en-US" sz="2750" b="1">
                <a:solidFill>
                  <a:srgbClr val="231971"/>
                </a:solidFill>
                <a:latin typeface="Arimo Bold"/>
                <a:ea typeface="Arimo Bold"/>
                <a:cs typeface="Arimo Bold"/>
                <a:sym typeface="Arimo Bold"/>
              </a:rPr>
              <a:t>Data Nodes</a:t>
            </a:r>
          </a:p>
        </p:txBody>
      </p:sp>
      <p:sp>
        <p:nvSpPr>
          <p:cNvPr id="8" name="TextBox 8"/>
          <p:cNvSpPr txBox="1"/>
          <p:nvPr/>
        </p:nvSpPr>
        <p:spPr>
          <a:xfrm>
            <a:off x="992238" y="5848499"/>
            <a:ext cx="4972645" cy="1919287"/>
          </a:xfrm>
          <a:prstGeom prst="rect">
            <a:avLst/>
          </a:prstGeom>
        </p:spPr>
        <p:txBody>
          <a:bodyPr lIns="0" tIns="0" rIns="0" bIns="0" rtlCol="0" anchor="t">
            <a:spAutoFit/>
          </a:bodyPr>
          <a:lstStyle/>
          <a:p>
            <a:pPr algn="l">
              <a:lnSpc>
                <a:spcPts val="3562"/>
              </a:lnSpc>
            </a:pPr>
            <a:r>
              <a:rPr lang="en-US" sz="2187">
                <a:solidFill>
                  <a:srgbClr val="2A2742"/>
                </a:solidFill>
                <a:latin typeface="Arimo"/>
                <a:ea typeface="Arimo"/>
                <a:cs typeface="Arimo"/>
                <a:sym typeface="Arimo"/>
              </a:rPr>
              <a:t>Servers responsible for storing and managing data blocks. They typically handle data replication, read/write requests, and error detection.</a:t>
            </a:r>
          </a:p>
        </p:txBody>
      </p:sp>
      <p:sp>
        <p:nvSpPr>
          <p:cNvPr id="9" name="TextBox 9"/>
          <p:cNvSpPr txBox="1"/>
          <p:nvPr/>
        </p:nvSpPr>
        <p:spPr>
          <a:xfrm>
            <a:off x="6666160" y="5188744"/>
            <a:ext cx="3544044" cy="481012"/>
          </a:xfrm>
          <a:prstGeom prst="rect">
            <a:avLst/>
          </a:prstGeom>
        </p:spPr>
        <p:txBody>
          <a:bodyPr lIns="0" tIns="0" rIns="0" bIns="0" rtlCol="0" anchor="t">
            <a:spAutoFit/>
          </a:bodyPr>
          <a:lstStyle/>
          <a:p>
            <a:pPr algn="l">
              <a:lnSpc>
                <a:spcPts val="3437"/>
              </a:lnSpc>
            </a:pPr>
            <a:r>
              <a:rPr lang="en-US" sz="2750" b="1">
                <a:solidFill>
                  <a:srgbClr val="231971"/>
                </a:solidFill>
                <a:latin typeface="Arimo Bold"/>
                <a:ea typeface="Arimo Bold"/>
                <a:cs typeface="Arimo Bold"/>
                <a:sym typeface="Arimo Bold"/>
              </a:rPr>
              <a:t>Metadata Server</a:t>
            </a:r>
          </a:p>
        </p:txBody>
      </p:sp>
      <p:sp>
        <p:nvSpPr>
          <p:cNvPr id="10" name="TextBox 10"/>
          <p:cNvSpPr txBox="1"/>
          <p:nvPr/>
        </p:nvSpPr>
        <p:spPr>
          <a:xfrm>
            <a:off x="6666160" y="5848499"/>
            <a:ext cx="4972645" cy="2372916"/>
          </a:xfrm>
          <a:prstGeom prst="rect">
            <a:avLst/>
          </a:prstGeom>
        </p:spPr>
        <p:txBody>
          <a:bodyPr lIns="0" tIns="0" rIns="0" bIns="0" rtlCol="0" anchor="t">
            <a:spAutoFit/>
          </a:bodyPr>
          <a:lstStyle/>
          <a:p>
            <a:pPr algn="l">
              <a:lnSpc>
                <a:spcPts val="3562"/>
              </a:lnSpc>
            </a:pPr>
            <a:r>
              <a:rPr lang="en-US" sz="2187">
                <a:solidFill>
                  <a:srgbClr val="2A2742"/>
                </a:solidFill>
                <a:latin typeface="Arimo"/>
                <a:ea typeface="Arimo"/>
                <a:cs typeface="Arimo"/>
                <a:sym typeface="Arimo"/>
              </a:rPr>
              <a:t>Centralized server responsible for managing metadata, including file names, locations, and access permissions. It ensures consistency of metadata across the system.</a:t>
            </a:r>
          </a:p>
        </p:txBody>
      </p:sp>
      <p:sp>
        <p:nvSpPr>
          <p:cNvPr id="11" name="TextBox 11"/>
          <p:cNvSpPr txBox="1"/>
          <p:nvPr/>
        </p:nvSpPr>
        <p:spPr>
          <a:xfrm>
            <a:off x="12340084" y="5188744"/>
            <a:ext cx="3544044" cy="481012"/>
          </a:xfrm>
          <a:prstGeom prst="rect">
            <a:avLst/>
          </a:prstGeom>
        </p:spPr>
        <p:txBody>
          <a:bodyPr lIns="0" tIns="0" rIns="0" bIns="0" rtlCol="0" anchor="t">
            <a:spAutoFit/>
          </a:bodyPr>
          <a:lstStyle/>
          <a:p>
            <a:pPr algn="l">
              <a:lnSpc>
                <a:spcPts val="3437"/>
              </a:lnSpc>
            </a:pPr>
            <a:r>
              <a:rPr lang="en-US" sz="2750" b="1">
                <a:solidFill>
                  <a:srgbClr val="231971"/>
                </a:solidFill>
                <a:latin typeface="Arimo Bold"/>
                <a:ea typeface="Arimo Bold"/>
                <a:cs typeface="Arimo Bold"/>
                <a:sym typeface="Arimo Bold"/>
              </a:rPr>
              <a:t>Client Nodes</a:t>
            </a:r>
          </a:p>
        </p:txBody>
      </p:sp>
      <p:sp>
        <p:nvSpPr>
          <p:cNvPr id="12" name="TextBox 12"/>
          <p:cNvSpPr txBox="1"/>
          <p:nvPr/>
        </p:nvSpPr>
        <p:spPr>
          <a:xfrm>
            <a:off x="12340084" y="5848499"/>
            <a:ext cx="4972645" cy="2372916"/>
          </a:xfrm>
          <a:prstGeom prst="rect">
            <a:avLst/>
          </a:prstGeom>
        </p:spPr>
        <p:txBody>
          <a:bodyPr lIns="0" tIns="0" rIns="0" bIns="0" rtlCol="0" anchor="t">
            <a:spAutoFit/>
          </a:bodyPr>
          <a:lstStyle/>
          <a:p>
            <a:pPr algn="l">
              <a:lnSpc>
                <a:spcPts val="3562"/>
              </a:lnSpc>
            </a:pPr>
            <a:r>
              <a:rPr lang="en-US" sz="2187">
                <a:solidFill>
                  <a:srgbClr val="2A2742"/>
                </a:solidFill>
                <a:latin typeface="Arimo"/>
                <a:ea typeface="Arimo"/>
                <a:cs typeface="Arimo"/>
                <a:sym typeface="Arimo"/>
              </a:rPr>
              <a:t>Clients interact with the DFS through these nodes, accessing data and managing files. They communicate with both data nodes and the metadata server.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7" name="Freeform 7" descr="preencoded.png"/>
          <p:cNvSpPr/>
          <p:nvPr/>
        </p:nvSpPr>
        <p:spPr>
          <a:xfrm>
            <a:off x="11752660" y="2143274"/>
            <a:ext cx="6212532" cy="6000304"/>
          </a:xfrm>
          <a:custGeom>
            <a:avLst/>
            <a:gdLst/>
            <a:ahLst/>
            <a:cxnLst/>
            <a:rect l="l" t="t" r="r" b="b"/>
            <a:pathLst>
              <a:path w="6212532" h="6000304">
                <a:moveTo>
                  <a:pt x="0" y="0"/>
                </a:moveTo>
                <a:lnTo>
                  <a:pt x="6212532" y="0"/>
                </a:lnTo>
                <a:lnTo>
                  <a:pt x="6212532" y="6000303"/>
                </a:lnTo>
                <a:lnTo>
                  <a:pt x="0" y="6000303"/>
                </a:lnTo>
                <a:lnTo>
                  <a:pt x="0" y="0"/>
                </a:lnTo>
                <a:close/>
              </a:path>
            </a:pathLst>
          </a:custGeom>
          <a:blipFill>
            <a:blip r:embed="rId6"/>
            <a:stretch>
              <a:fillRect/>
            </a:stretch>
          </a:blipFill>
        </p:spPr>
      </p:sp>
      <p:sp>
        <p:nvSpPr>
          <p:cNvPr id="8" name="TextBox 8"/>
          <p:cNvSpPr txBox="1"/>
          <p:nvPr/>
        </p:nvSpPr>
        <p:spPr>
          <a:xfrm>
            <a:off x="903535" y="652760"/>
            <a:ext cx="9622929" cy="1670745"/>
          </a:xfrm>
          <a:prstGeom prst="rect">
            <a:avLst/>
          </a:prstGeom>
        </p:spPr>
        <p:txBody>
          <a:bodyPr lIns="0" tIns="0" rIns="0" bIns="0" rtlCol="0" anchor="t">
            <a:spAutoFit/>
          </a:bodyPr>
          <a:lstStyle/>
          <a:p>
            <a:pPr algn="l">
              <a:lnSpc>
                <a:spcPts val="6312"/>
              </a:lnSpc>
            </a:pPr>
            <a:r>
              <a:rPr lang="en-US" sz="5062" b="1">
                <a:solidFill>
                  <a:srgbClr val="231971"/>
                </a:solidFill>
                <a:latin typeface="Arimo Bold"/>
                <a:ea typeface="Arimo Bold"/>
                <a:cs typeface="Arimo Bold"/>
                <a:sym typeface="Arimo Bold"/>
              </a:rPr>
              <a:t>Data Replication and Redundancy</a:t>
            </a:r>
          </a:p>
        </p:txBody>
      </p:sp>
      <p:sp>
        <p:nvSpPr>
          <p:cNvPr id="9" name="TextBox 9"/>
          <p:cNvSpPr txBox="1"/>
          <p:nvPr/>
        </p:nvSpPr>
        <p:spPr>
          <a:xfrm>
            <a:off x="903535" y="2624881"/>
            <a:ext cx="9622929" cy="1325166"/>
          </a:xfrm>
          <a:prstGeom prst="rect">
            <a:avLst/>
          </a:prstGeom>
        </p:spPr>
        <p:txBody>
          <a:bodyPr lIns="0" tIns="0" rIns="0" bIns="0" rtlCol="0" anchor="t">
            <a:spAutoFit/>
          </a:bodyPr>
          <a:lstStyle/>
          <a:p>
            <a:pPr algn="l">
              <a:lnSpc>
                <a:spcPts val="3250"/>
              </a:lnSpc>
            </a:pPr>
            <a:r>
              <a:rPr lang="en-US" sz="2000">
                <a:solidFill>
                  <a:srgbClr val="2A2742"/>
                </a:solidFill>
                <a:latin typeface="Arimo"/>
                <a:ea typeface="Arimo"/>
                <a:cs typeface="Arimo"/>
                <a:sym typeface="Arimo"/>
              </a:rPr>
              <a:t>Replication is a cornerstone of fault tolerance in DFS. It involves creating multiple copies of data on different servers. This redundancy ensures that if one server fails, the data is still accessible from other copies.</a:t>
            </a:r>
          </a:p>
        </p:txBody>
      </p:sp>
      <p:grpSp>
        <p:nvGrpSpPr>
          <p:cNvPr id="10" name="Group 10"/>
          <p:cNvGrpSpPr/>
          <p:nvPr/>
        </p:nvGrpSpPr>
        <p:grpSpPr>
          <a:xfrm>
            <a:off x="898772" y="4235649"/>
            <a:ext cx="4691955" cy="3168551"/>
            <a:chOff x="0" y="0"/>
            <a:chExt cx="6255940" cy="4224735"/>
          </a:xfrm>
        </p:grpSpPr>
        <p:sp>
          <p:nvSpPr>
            <p:cNvPr id="11" name="Freeform 11"/>
            <p:cNvSpPr/>
            <p:nvPr/>
          </p:nvSpPr>
          <p:spPr>
            <a:xfrm>
              <a:off x="6350" y="6350"/>
              <a:ext cx="6243193" cy="4212082"/>
            </a:xfrm>
            <a:custGeom>
              <a:avLst/>
              <a:gdLst/>
              <a:ahLst/>
              <a:cxnLst/>
              <a:rect l="l" t="t" r="r" b="b"/>
              <a:pathLst>
                <a:path w="6243193" h="4212082">
                  <a:moveTo>
                    <a:pt x="0" y="144526"/>
                  </a:moveTo>
                  <a:cubicBezTo>
                    <a:pt x="0" y="64770"/>
                    <a:pt x="64770" y="0"/>
                    <a:pt x="144653" y="0"/>
                  </a:cubicBezTo>
                  <a:lnTo>
                    <a:pt x="6098540" y="0"/>
                  </a:lnTo>
                  <a:cubicBezTo>
                    <a:pt x="6178423" y="0"/>
                    <a:pt x="6243193" y="64770"/>
                    <a:pt x="6243193" y="144526"/>
                  </a:cubicBezTo>
                  <a:lnTo>
                    <a:pt x="6243193" y="4067429"/>
                  </a:lnTo>
                  <a:cubicBezTo>
                    <a:pt x="6243193" y="4147312"/>
                    <a:pt x="6178423" y="4211955"/>
                    <a:pt x="6098540" y="4211955"/>
                  </a:cubicBezTo>
                  <a:lnTo>
                    <a:pt x="144653" y="4211955"/>
                  </a:lnTo>
                  <a:cubicBezTo>
                    <a:pt x="64770" y="4212082"/>
                    <a:pt x="0" y="4147312"/>
                    <a:pt x="0" y="4067429"/>
                  </a:cubicBezTo>
                  <a:close/>
                </a:path>
              </a:pathLst>
            </a:custGeom>
            <a:solidFill>
              <a:srgbClr val="E9E6FA"/>
            </a:solidFill>
          </p:spPr>
        </p:sp>
        <p:sp>
          <p:nvSpPr>
            <p:cNvPr id="12" name="Freeform 12"/>
            <p:cNvSpPr/>
            <p:nvPr/>
          </p:nvSpPr>
          <p:spPr>
            <a:xfrm>
              <a:off x="0" y="0"/>
              <a:ext cx="6255893" cy="4224782"/>
            </a:xfrm>
            <a:custGeom>
              <a:avLst/>
              <a:gdLst/>
              <a:ahLst/>
              <a:cxnLst/>
              <a:rect l="l" t="t" r="r" b="b"/>
              <a:pathLst>
                <a:path w="6255893" h="4224782">
                  <a:moveTo>
                    <a:pt x="0" y="150876"/>
                  </a:moveTo>
                  <a:cubicBezTo>
                    <a:pt x="0" y="67564"/>
                    <a:pt x="67691" y="0"/>
                    <a:pt x="151003" y="0"/>
                  </a:cubicBezTo>
                  <a:lnTo>
                    <a:pt x="6104890" y="0"/>
                  </a:lnTo>
                  <a:lnTo>
                    <a:pt x="6104890" y="6350"/>
                  </a:lnTo>
                  <a:lnTo>
                    <a:pt x="6104890" y="0"/>
                  </a:lnTo>
                  <a:cubicBezTo>
                    <a:pt x="6188329" y="0"/>
                    <a:pt x="6255893" y="67564"/>
                    <a:pt x="6255893" y="150876"/>
                  </a:cubicBezTo>
                  <a:lnTo>
                    <a:pt x="6249543" y="150876"/>
                  </a:lnTo>
                  <a:lnTo>
                    <a:pt x="6255893" y="150876"/>
                  </a:lnTo>
                  <a:lnTo>
                    <a:pt x="6255893" y="4073779"/>
                  </a:lnTo>
                  <a:lnTo>
                    <a:pt x="6249543" y="4073779"/>
                  </a:lnTo>
                  <a:lnTo>
                    <a:pt x="6255893" y="4073779"/>
                  </a:lnTo>
                  <a:cubicBezTo>
                    <a:pt x="6255893" y="4157091"/>
                    <a:pt x="6188202" y="4224655"/>
                    <a:pt x="6104890" y="4224655"/>
                  </a:cubicBezTo>
                  <a:lnTo>
                    <a:pt x="6104890" y="4218305"/>
                  </a:lnTo>
                  <a:lnTo>
                    <a:pt x="6104890" y="4224655"/>
                  </a:lnTo>
                  <a:lnTo>
                    <a:pt x="151003" y="4224655"/>
                  </a:lnTo>
                  <a:lnTo>
                    <a:pt x="151003" y="4218305"/>
                  </a:lnTo>
                  <a:lnTo>
                    <a:pt x="151003" y="4224655"/>
                  </a:lnTo>
                  <a:cubicBezTo>
                    <a:pt x="67691" y="4224782"/>
                    <a:pt x="0" y="4157218"/>
                    <a:pt x="0" y="4073779"/>
                  </a:cubicBezTo>
                  <a:lnTo>
                    <a:pt x="0" y="150876"/>
                  </a:lnTo>
                  <a:lnTo>
                    <a:pt x="6350" y="150876"/>
                  </a:lnTo>
                  <a:lnTo>
                    <a:pt x="0" y="150876"/>
                  </a:lnTo>
                  <a:moveTo>
                    <a:pt x="12700" y="150876"/>
                  </a:moveTo>
                  <a:lnTo>
                    <a:pt x="12700" y="4073779"/>
                  </a:lnTo>
                  <a:lnTo>
                    <a:pt x="6350" y="4073779"/>
                  </a:lnTo>
                  <a:lnTo>
                    <a:pt x="12700" y="4073779"/>
                  </a:lnTo>
                  <a:cubicBezTo>
                    <a:pt x="12700" y="4150106"/>
                    <a:pt x="74676" y="4211955"/>
                    <a:pt x="151003" y="4211955"/>
                  </a:cubicBezTo>
                  <a:lnTo>
                    <a:pt x="6104890" y="4211955"/>
                  </a:lnTo>
                  <a:cubicBezTo>
                    <a:pt x="6181344" y="4211955"/>
                    <a:pt x="6243193" y="4150106"/>
                    <a:pt x="6243193" y="4073779"/>
                  </a:cubicBezTo>
                  <a:lnTo>
                    <a:pt x="6243193" y="150876"/>
                  </a:lnTo>
                  <a:cubicBezTo>
                    <a:pt x="6243193" y="74549"/>
                    <a:pt x="6181344" y="12700"/>
                    <a:pt x="6104890" y="12700"/>
                  </a:cubicBezTo>
                  <a:lnTo>
                    <a:pt x="151003" y="12700"/>
                  </a:lnTo>
                  <a:lnTo>
                    <a:pt x="151003" y="6350"/>
                  </a:lnTo>
                  <a:lnTo>
                    <a:pt x="151003" y="12700"/>
                  </a:lnTo>
                  <a:cubicBezTo>
                    <a:pt x="74676" y="12700"/>
                    <a:pt x="12700" y="74549"/>
                    <a:pt x="12700" y="150876"/>
                  </a:cubicBezTo>
                  <a:close/>
                </a:path>
              </a:pathLst>
            </a:custGeom>
            <a:solidFill>
              <a:srgbClr val="BDB8DF"/>
            </a:solidFill>
          </p:spPr>
        </p:sp>
      </p:grpSp>
      <p:sp>
        <p:nvSpPr>
          <p:cNvPr id="13" name="TextBox 13"/>
          <p:cNvSpPr txBox="1"/>
          <p:nvPr/>
        </p:nvSpPr>
        <p:spPr>
          <a:xfrm>
            <a:off x="1171129" y="4479429"/>
            <a:ext cx="3227040" cy="431899"/>
          </a:xfrm>
          <a:prstGeom prst="rect">
            <a:avLst/>
          </a:prstGeom>
        </p:spPr>
        <p:txBody>
          <a:bodyPr lIns="0" tIns="0" rIns="0" bIns="0" rtlCol="0" anchor="t">
            <a:spAutoFit/>
          </a:bodyPr>
          <a:lstStyle/>
          <a:p>
            <a:pPr algn="l">
              <a:lnSpc>
                <a:spcPts val="3124"/>
              </a:lnSpc>
            </a:pPr>
            <a:r>
              <a:rPr lang="en-US" sz="2499" b="1">
                <a:solidFill>
                  <a:srgbClr val="2A2742"/>
                </a:solidFill>
                <a:latin typeface="Arimo Bold"/>
                <a:ea typeface="Arimo Bold"/>
                <a:cs typeface="Arimo Bold"/>
                <a:sym typeface="Arimo Bold"/>
              </a:rPr>
              <a:t>Mirroring</a:t>
            </a:r>
          </a:p>
        </p:txBody>
      </p:sp>
      <p:sp>
        <p:nvSpPr>
          <p:cNvPr id="14" name="TextBox 14"/>
          <p:cNvSpPr txBox="1"/>
          <p:nvPr/>
        </p:nvSpPr>
        <p:spPr>
          <a:xfrm>
            <a:off x="1171129" y="4980385"/>
            <a:ext cx="4147245" cy="1738313"/>
          </a:xfrm>
          <a:prstGeom prst="rect">
            <a:avLst/>
          </a:prstGeom>
        </p:spPr>
        <p:txBody>
          <a:bodyPr lIns="0" tIns="0" rIns="0" bIns="0" rtlCol="0" anchor="t">
            <a:spAutoFit/>
          </a:bodyPr>
          <a:lstStyle/>
          <a:p>
            <a:pPr algn="l">
              <a:lnSpc>
                <a:spcPts val="3250"/>
              </a:lnSpc>
            </a:pPr>
            <a:r>
              <a:rPr lang="en-US" sz="2000">
                <a:solidFill>
                  <a:srgbClr val="2A2742"/>
                </a:solidFill>
                <a:latin typeface="Arimo"/>
                <a:ea typeface="Arimo"/>
                <a:cs typeface="Arimo"/>
                <a:sym typeface="Arimo"/>
              </a:rPr>
              <a:t>Every data block is replicated on a secondary server. Provides high availability but can be expensive due to the high storage overhead.</a:t>
            </a:r>
          </a:p>
        </p:txBody>
      </p:sp>
      <p:grpSp>
        <p:nvGrpSpPr>
          <p:cNvPr id="15" name="Group 15"/>
          <p:cNvGrpSpPr/>
          <p:nvPr/>
        </p:nvGrpSpPr>
        <p:grpSpPr>
          <a:xfrm>
            <a:off x="5839271" y="4235649"/>
            <a:ext cx="4691955" cy="3168551"/>
            <a:chOff x="0" y="0"/>
            <a:chExt cx="6255940" cy="4224735"/>
          </a:xfrm>
        </p:grpSpPr>
        <p:sp>
          <p:nvSpPr>
            <p:cNvPr id="16" name="Freeform 16"/>
            <p:cNvSpPr/>
            <p:nvPr/>
          </p:nvSpPr>
          <p:spPr>
            <a:xfrm>
              <a:off x="6350" y="6350"/>
              <a:ext cx="6243193" cy="4212082"/>
            </a:xfrm>
            <a:custGeom>
              <a:avLst/>
              <a:gdLst/>
              <a:ahLst/>
              <a:cxnLst/>
              <a:rect l="l" t="t" r="r" b="b"/>
              <a:pathLst>
                <a:path w="6243193" h="4212082">
                  <a:moveTo>
                    <a:pt x="0" y="144526"/>
                  </a:moveTo>
                  <a:cubicBezTo>
                    <a:pt x="0" y="64770"/>
                    <a:pt x="64770" y="0"/>
                    <a:pt x="144653" y="0"/>
                  </a:cubicBezTo>
                  <a:lnTo>
                    <a:pt x="6098540" y="0"/>
                  </a:lnTo>
                  <a:cubicBezTo>
                    <a:pt x="6178423" y="0"/>
                    <a:pt x="6243193" y="64770"/>
                    <a:pt x="6243193" y="144526"/>
                  </a:cubicBezTo>
                  <a:lnTo>
                    <a:pt x="6243193" y="4067429"/>
                  </a:lnTo>
                  <a:cubicBezTo>
                    <a:pt x="6243193" y="4147312"/>
                    <a:pt x="6178423" y="4211955"/>
                    <a:pt x="6098540" y="4211955"/>
                  </a:cubicBezTo>
                  <a:lnTo>
                    <a:pt x="144653" y="4211955"/>
                  </a:lnTo>
                  <a:cubicBezTo>
                    <a:pt x="64770" y="4212082"/>
                    <a:pt x="0" y="4147312"/>
                    <a:pt x="0" y="4067429"/>
                  </a:cubicBezTo>
                  <a:close/>
                </a:path>
              </a:pathLst>
            </a:custGeom>
            <a:solidFill>
              <a:srgbClr val="E9E6FA"/>
            </a:solidFill>
          </p:spPr>
        </p:sp>
        <p:sp>
          <p:nvSpPr>
            <p:cNvPr id="17" name="Freeform 17"/>
            <p:cNvSpPr/>
            <p:nvPr/>
          </p:nvSpPr>
          <p:spPr>
            <a:xfrm>
              <a:off x="0" y="0"/>
              <a:ext cx="6255893" cy="4224782"/>
            </a:xfrm>
            <a:custGeom>
              <a:avLst/>
              <a:gdLst/>
              <a:ahLst/>
              <a:cxnLst/>
              <a:rect l="l" t="t" r="r" b="b"/>
              <a:pathLst>
                <a:path w="6255893" h="4224782">
                  <a:moveTo>
                    <a:pt x="0" y="150876"/>
                  </a:moveTo>
                  <a:cubicBezTo>
                    <a:pt x="0" y="67564"/>
                    <a:pt x="67691" y="0"/>
                    <a:pt x="151003" y="0"/>
                  </a:cubicBezTo>
                  <a:lnTo>
                    <a:pt x="6104890" y="0"/>
                  </a:lnTo>
                  <a:lnTo>
                    <a:pt x="6104890" y="6350"/>
                  </a:lnTo>
                  <a:lnTo>
                    <a:pt x="6104890" y="0"/>
                  </a:lnTo>
                  <a:cubicBezTo>
                    <a:pt x="6188329" y="0"/>
                    <a:pt x="6255893" y="67564"/>
                    <a:pt x="6255893" y="150876"/>
                  </a:cubicBezTo>
                  <a:lnTo>
                    <a:pt x="6249543" y="150876"/>
                  </a:lnTo>
                  <a:lnTo>
                    <a:pt x="6255893" y="150876"/>
                  </a:lnTo>
                  <a:lnTo>
                    <a:pt x="6255893" y="4073779"/>
                  </a:lnTo>
                  <a:lnTo>
                    <a:pt x="6249543" y="4073779"/>
                  </a:lnTo>
                  <a:lnTo>
                    <a:pt x="6255893" y="4073779"/>
                  </a:lnTo>
                  <a:cubicBezTo>
                    <a:pt x="6255893" y="4157091"/>
                    <a:pt x="6188202" y="4224655"/>
                    <a:pt x="6104890" y="4224655"/>
                  </a:cubicBezTo>
                  <a:lnTo>
                    <a:pt x="6104890" y="4218305"/>
                  </a:lnTo>
                  <a:lnTo>
                    <a:pt x="6104890" y="4224655"/>
                  </a:lnTo>
                  <a:lnTo>
                    <a:pt x="151003" y="4224655"/>
                  </a:lnTo>
                  <a:lnTo>
                    <a:pt x="151003" y="4218305"/>
                  </a:lnTo>
                  <a:lnTo>
                    <a:pt x="151003" y="4224655"/>
                  </a:lnTo>
                  <a:cubicBezTo>
                    <a:pt x="67691" y="4224782"/>
                    <a:pt x="0" y="4157218"/>
                    <a:pt x="0" y="4073779"/>
                  </a:cubicBezTo>
                  <a:lnTo>
                    <a:pt x="0" y="150876"/>
                  </a:lnTo>
                  <a:lnTo>
                    <a:pt x="6350" y="150876"/>
                  </a:lnTo>
                  <a:lnTo>
                    <a:pt x="0" y="150876"/>
                  </a:lnTo>
                  <a:moveTo>
                    <a:pt x="12700" y="150876"/>
                  </a:moveTo>
                  <a:lnTo>
                    <a:pt x="12700" y="4073779"/>
                  </a:lnTo>
                  <a:lnTo>
                    <a:pt x="6350" y="4073779"/>
                  </a:lnTo>
                  <a:lnTo>
                    <a:pt x="12700" y="4073779"/>
                  </a:lnTo>
                  <a:cubicBezTo>
                    <a:pt x="12700" y="4150106"/>
                    <a:pt x="74676" y="4211955"/>
                    <a:pt x="151003" y="4211955"/>
                  </a:cubicBezTo>
                  <a:lnTo>
                    <a:pt x="6104890" y="4211955"/>
                  </a:lnTo>
                  <a:cubicBezTo>
                    <a:pt x="6181344" y="4211955"/>
                    <a:pt x="6243193" y="4150106"/>
                    <a:pt x="6243193" y="4073779"/>
                  </a:cubicBezTo>
                  <a:lnTo>
                    <a:pt x="6243193" y="150876"/>
                  </a:lnTo>
                  <a:cubicBezTo>
                    <a:pt x="6243193" y="74549"/>
                    <a:pt x="6181344" y="12700"/>
                    <a:pt x="6104890" y="12700"/>
                  </a:cubicBezTo>
                  <a:lnTo>
                    <a:pt x="151003" y="12700"/>
                  </a:lnTo>
                  <a:lnTo>
                    <a:pt x="151003" y="6350"/>
                  </a:lnTo>
                  <a:lnTo>
                    <a:pt x="151003" y="12700"/>
                  </a:lnTo>
                  <a:cubicBezTo>
                    <a:pt x="74676" y="12700"/>
                    <a:pt x="12700" y="74549"/>
                    <a:pt x="12700" y="150876"/>
                  </a:cubicBezTo>
                  <a:close/>
                </a:path>
              </a:pathLst>
            </a:custGeom>
            <a:solidFill>
              <a:srgbClr val="BDB8DF"/>
            </a:solidFill>
          </p:spPr>
        </p:sp>
      </p:grpSp>
      <p:sp>
        <p:nvSpPr>
          <p:cNvPr id="18" name="TextBox 18"/>
          <p:cNvSpPr txBox="1"/>
          <p:nvPr/>
        </p:nvSpPr>
        <p:spPr>
          <a:xfrm>
            <a:off x="6111627" y="4479429"/>
            <a:ext cx="3227040" cy="431899"/>
          </a:xfrm>
          <a:prstGeom prst="rect">
            <a:avLst/>
          </a:prstGeom>
        </p:spPr>
        <p:txBody>
          <a:bodyPr lIns="0" tIns="0" rIns="0" bIns="0" rtlCol="0" anchor="t">
            <a:spAutoFit/>
          </a:bodyPr>
          <a:lstStyle/>
          <a:p>
            <a:pPr algn="l">
              <a:lnSpc>
                <a:spcPts val="3124"/>
              </a:lnSpc>
            </a:pPr>
            <a:r>
              <a:rPr lang="en-US" sz="2499" b="1">
                <a:solidFill>
                  <a:srgbClr val="2A2742"/>
                </a:solidFill>
                <a:latin typeface="Arimo Bold"/>
                <a:ea typeface="Arimo Bold"/>
                <a:cs typeface="Arimo Bold"/>
                <a:sym typeface="Arimo Bold"/>
              </a:rPr>
              <a:t>RAID</a:t>
            </a:r>
          </a:p>
        </p:txBody>
      </p:sp>
      <p:sp>
        <p:nvSpPr>
          <p:cNvPr id="19" name="TextBox 19"/>
          <p:cNvSpPr txBox="1"/>
          <p:nvPr/>
        </p:nvSpPr>
        <p:spPr>
          <a:xfrm>
            <a:off x="6111627" y="4980385"/>
            <a:ext cx="4147245" cy="2151460"/>
          </a:xfrm>
          <a:prstGeom prst="rect">
            <a:avLst/>
          </a:prstGeom>
        </p:spPr>
        <p:txBody>
          <a:bodyPr lIns="0" tIns="0" rIns="0" bIns="0" rtlCol="0" anchor="t">
            <a:spAutoFit/>
          </a:bodyPr>
          <a:lstStyle/>
          <a:p>
            <a:pPr algn="l">
              <a:lnSpc>
                <a:spcPts val="3250"/>
              </a:lnSpc>
            </a:pPr>
            <a:r>
              <a:rPr lang="en-US" sz="2000">
                <a:solidFill>
                  <a:srgbClr val="2A2742"/>
                </a:solidFill>
                <a:latin typeface="Arimo"/>
                <a:ea typeface="Arimo"/>
                <a:cs typeface="Arimo"/>
                <a:sym typeface="Arimo"/>
              </a:rPr>
              <a:t>Uses a combination of data striping and parity information to distribute data across multiple disks. Provides a balance between performance and redundancy.</a:t>
            </a:r>
          </a:p>
        </p:txBody>
      </p:sp>
      <p:grpSp>
        <p:nvGrpSpPr>
          <p:cNvPr id="20" name="Group 20"/>
          <p:cNvGrpSpPr/>
          <p:nvPr/>
        </p:nvGrpSpPr>
        <p:grpSpPr>
          <a:xfrm>
            <a:off x="898772" y="7652742"/>
            <a:ext cx="9632454" cy="1929110"/>
            <a:chOff x="0" y="0"/>
            <a:chExt cx="12843272" cy="2572147"/>
          </a:xfrm>
        </p:grpSpPr>
        <p:sp>
          <p:nvSpPr>
            <p:cNvPr id="21" name="Freeform 21"/>
            <p:cNvSpPr/>
            <p:nvPr/>
          </p:nvSpPr>
          <p:spPr>
            <a:xfrm>
              <a:off x="6350" y="6350"/>
              <a:ext cx="12830556" cy="2559431"/>
            </a:xfrm>
            <a:custGeom>
              <a:avLst/>
              <a:gdLst/>
              <a:ahLst/>
              <a:cxnLst/>
              <a:rect l="l" t="t" r="r" b="b"/>
              <a:pathLst>
                <a:path w="12830556" h="2559431">
                  <a:moveTo>
                    <a:pt x="0" y="144526"/>
                  </a:moveTo>
                  <a:cubicBezTo>
                    <a:pt x="0" y="64770"/>
                    <a:pt x="65024" y="0"/>
                    <a:pt x="145161" y="0"/>
                  </a:cubicBezTo>
                  <a:lnTo>
                    <a:pt x="12685395" y="0"/>
                  </a:lnTo>
                  <a:cubicBezTo>
                    <a:pt x="12765532" y="0"/>
                    <a:pt x="12830556" y="64770"/>
                    <a:pt x="12830556" y="144526"/>
                  </a:cubicBezTo>
                  <a:lnTo>
                    <a:pt x="12830556" y="2414905"/>
                  </a:lnTo>
                  <a:cubicBezTo>
                    <a:pt x="12830556" y="2494788"/>
                    <a:pt x="12765532" y="2559431"/>
                    <a:pt x="12685395" y="2559431"/>
                  </a:cubicBezTo>
                  <a:lnTo>
                    <a:pt x="145161" y="2559431"/>
                  </a:lnTo>
                  <a:cubicBezTo>
                    <a:pt x="65024" y="2559431"/>
                    <a:pt x="0" y="2494661"/>
                    <a:pt x="0" y="2414905"/>
                  </a:cubicBezTo>
                  <a:close/>
                </a:path>
              </a:pathLst>
            </a:custGeom>
            <a:solidFill>
              <a:srgbClr val="E9E6FA"/>
            </a:solidFill>
          </p:spPr>
        </p:sp>
        <p:sp>
          <p:nvSpPr>
            <p:cNvPr id="22" name="Freeform 22"/>
            <p:cNvSpPr/>
            <p:nvPr/>
          </p:nvSpPr>
          <p:spPr>
            <a:xfrm>
              <a:off x="0" y="0"/>
              <a:ext cx="12843256" cy="2572131"/>
            </a:xfrm>
            <a:custGeom>
              <a:avLst/>
              <a:gdLst/>
              <a:ahLst/>
              <a:cxnLst/>
              <a:rect l="l" t="t" r="r" b="b"/>
              <a:pathLst>
                <a:path w="12843256" h="2572131">
                  <a:moveTo>
                    <a:pt x="0" y="150876"/>
                  </a:moveTo>
                  <a:cubicBezTo>
                    <a:pt x="0" y="67564"/>
                    <a:pt x="67818" y="0"/>
                    <a:pt x="151511" y="0"/>
                  </a:cubicBezTo>
                  <a:lnTo>
                    <a:pt x="12691745" y="0"/>
                  </a:lnTo>
                  <a:lnTo>
                    <a:pt x="12691745" y="6350"/>
                  </a:lnTo>
                  <a:lnTo>
                    <a:pt x="12691745" y="0"/>
                  </a:lnTo>
                  <a:cubicBezTo>
                    <a:pt x="12775438" y="0"/>
                    <a:pt x="12843256" y="67564"/>
                    <a:pt x="12843256" y="150876"/>
                  </a:cubicBezTo>
                  <a:lnTo>
                    <a:pt x="12836906" y="150876"/>
                  </a:lnTo>
                  <a:lnTo>
                    <a:pt x="12843256" y="150876"/>
                  </a:lnTo>
                  <a:lnTo>
                    <a:pt x="12843256" y="2421255"/>
                  </a:lnTo>
                  <a:lnTo>
                    <a:pt x="12836906" y="2421255"/>
                  </a:lnTo>
                  <a:lnTo>
                    <a:pt x="12843256" y="2421255"/>
                  </a:lnTo>
                  <a:cubicBezTo>
                    <a:pt x="12843256" y="2504694"/>
                    <a:pt x="12775438" y="2572131"/>
                    <a:pt x="12691745" y="2572131"/>
                  </a:cubicBezTo>
                  <a:lnTo>
                    <a:pt x="12691745" y="2565781"/>
                  </a:lnTo>
                  <a:lnTo>
                    <a:pt x="12691745" y="2572131"/>
                  </a:lnTo>
                  <a:lnTo>
                    <a:pt x="151511" y="2572131"/>
                  </a:lnTo>
                  <a:lnTo>
                    <a:pt x="151511" y="2565781"/>
                  </a:lnTo>
                  <a:lnTo>
                    <a:pt x="151511" y="2572131"/>
                  </a:lnTo>
                  <a:cubicBezTo>
                    <a:pt x="67818" y="2572131"/>
                    <a:pt x="0" y="2504567"/>
                    <a:pt x="0" y="2421255"/>
                  </a:cubicBezTo>
                  <a:lnTo>
                    <a:pt x="0" y="150876"/>
                  </a:lnTo>
                  <a:lnTo>
                    <a:pt x="6350" y="150876"/>
                  </a:lnTo>
                  <a:lnTo>
                    <a:pt x="0" y="150876"/>
                  </a:lnTo>
                  <a:moveTo>
                    <a:pt x="12700" y="150876"/>
                  </a:moveTo>
                  <a:lnTo>
                    <a:pt x="12700" y="2421255"/>
                  </a:lnTo>
                  <a:lnTo>
                    <a:pt x="6350" y="2421255"/>
                  </a:lnTo>
                  <a:lnTo>
                    <a:pt x="12700" y="2421255"/>
                  </a:lnTo>
                  <a:cubicBezTo>
                    <a:pt x="12700" y="2497582"/>
                    <a:pt x="74803" y="2559431"/>
                    <a:pt x="151511" y="2559431"/>
                  </a:cubicBezTo>
                  <a:lnTo>
                    <a:pt x="12691745" y="2559431"/>
                  </a:lnTo>
                  <a:cubicBezTo>
                    <a:pt x="12768452" y="2559431"/>
                    <a:pt x="12830556" y="2497455"/>
                    <a:pt x="12830556" y="2421255"/>
                  </a:cubicBezTo>
                  <a:lnTo>
                    <a:pt x="12830556" y="150876"/>
                  </a:lnTo>
                  <a:cubicBezTo>
                    <a:pt x="12830556" y="74549"/>
                    <a:pt x="12768452" y="12700"/>
                    <a:pt x="12691745" y="12700"/>
                  </a:cubicBezTo>
                  <a:lnTo>
                    <a:pt x="151511" y="12700"/>
                  </a:lnTo>
                  <a:lnTo>
                    <a:pt x="151511" y="6350"/>
                  </a:lnTo>
                  <a:lnTo>
                    <a:pt x="151511" y="12700"/>
                  </a:lnTo>
                  <a:cubicBezTo>
                    <a:pt x="74803" y="12700"/>
                    <a:pt x="12700" y="74676"/>
                    <a:pt x="12700" y="150876"/>
                  </a:cubicBezTo>
                  <a:close/>
                </a:path>
              </a:pathLst>
            </a:custGeom>
            <a:solidFill>
              <a:srgbClr val="BDB8DF"/>
            </a:solidFill>
          </p:spPr>
        </p:sp>
      </p:grpSp>
      <p:sp>
        <p:nvSpPr>
          <p:cNvPr id="23" name="TextBox 23"/>
          <p:cNvSpPr txBox="1"/>
          <p:nvPr/>
        </p:nvSpPr>
        <p:spPr>
          <a:xfrm>
            <a:off x="1171129" y="7896522"/>
            <a:ext cx="3227040" cy="431899"/>
          </a:xfrm>
          <a:prstGeom prst="rect">
            <a:avLst/>
          </a:prstGeom>
        </p:spPr>
        <p:txBody>
          <a:bodyPr lIns="0" tIns="0" rIns="0" bIns="0" rtlCol="0" anchor="t">
            <a:spAutoFit/>
          </a:bodyPr>
          <a:lstStyle/>
          <a:p>
            <a:pPr algn="l">
              <a:lnSpc>
                <a:spcPts val="3124"/>
              </a:lnSpc>
            </a:pPr>
            <a:r>
              <a:rPr lang="en-US" sz="2499" b="1">
                <a:solidFill>
                  <a:srgbClr val="2A2742"/>
                </a:solidFill>
                <a:latin typeface="Arimo Bold"/>
                <a:ea typeface="Arimo Bold"/>
                <a:cs typeface="Arimo Bold"/>
                <a:sym typeface="Arimo Bold"/>
              </a:rPr>
              <a:t>Erasure Coding</a:t>
            </a:r>
          </a:p>
        </p:txBody>
      </p:sp>
      <p:sp>
        <p:nvSpPr>
          <p:cNvPr id="24" name="TextBox 24"/>
          <p:cNvSpPr txBox="1"/>
          <p:nvPr/>
        </p:nvSpPr>
        <p:spPr>
          <a:xfrm>
            <a:off x="1171129" y="8397477"/>
            <a:ext cx="9087742" cy="912019"/>
          </a:xfrm>
          <a:prstGeom prst="rect">
            <a:avLst/>
          </a:prstGeom>
        </p:spPr>
        <p:txBody>
          <a:bodyPr lIns="0" tIns="0" rIns="0" bIns="0" rtlCol="0" anchor="t">
            <a:spAutoFit/>
          </a:bodyPr>
          <a:lstStyle/>
          <a:p>
            <a:pPr algn="l">
              <a:lnSpc>
                <a:spcPts val="3250"/>
              </a:lnSpc>
            </a:pPr>
            <a:r>
              <a:rPr lang="en-US" sz="2000">
                <a:solidFill>
                  <a:srgbClr val="2A2742"/>
                </a:solidFill>
                <a:latin typeface="Arimo"/>
                <a:ea typeface="Arimo"/>
                <a:cs typeface="Arimo"/>
                <a:sym typeface="Arimo"/>
              </a:rPr>
              <a:t>Uses mathematical techniques to create encoded data blocks that can reconstruct the original data from a subset of these blocks.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7" name="Freeform 7" descr="preencoded.png"/>
          <p:cNvSpPr/>
          <p:nvPr/>
        </p:nvSpPr>
        <p:spPr>
          <a:xfrm>
            <a:off x="11732270" y="2532609"/>
            <a:ext cx="6253311" cy="5221635"/>
          </a:xfrm>
          <a:custGeom>
            <a:avLst/>
            <a:gdLst/>
            <a:ahLst/>
            <a:cxnLst/>
            <a:rect l="l" t="t" r="r" b="b"/>
            <a:pathLst>
              <a:path w="6253311" h="5221635">
                <a:moveTo>
                  <a:pt x="0" y="0"/>
                </a:moveTo>
                <a:lnTo>
                  <a:pt x="6253311" y="0"/>
                </a:lnTo>
                <a:lnTo>
                  <a:pt x="6253311" y="5221635"/>
                </a:lnTo>
                <a:lnTo>
                  <a:pt x="0" y="5221635"/>
                </a:lnTo>
                <a:lnTo>
                  <a:pt x="0" y="0"/>
                </a:lnTo>
                <a:close/>
              </a:path>
            </a:pathLst>
          </a:custGeom>
          <a:blipFill>
            <a:blip r:embed="rId6"/>
            <a:stretch>
              <a:fillRect l="-1" r="-1"/>
            </a:stretch>
          </a:blipFill>
        </p:spPr>
      </p:sp>
      <p:sp>
        <p:nvSpPr>
          <p:cNvPr id="8" name="TextBox 8"/>
          <p:cNvSpPr txBox="1"/>
          <p:nvPr/>
        </p:nvSpPr>
        <p:spPr>
          <a:xfrm>
            <a:off x="846535" y="723007"/>
            <a:ext cx="6047631" cy="794147"/>
          </a:xfrm>
          <a:prstGeom prst="rect">
            <a:avLst/>
          </a:prstGeom>
        </p:spPr>
        <p:txBody>
          <a:bodyPr lIns="0" tIns="0" rIns="0" bIns="0" rtlCol="0" anchor="t">
            <a:spAutoFit/>
          </a:bodyPr>
          <a:lstStyle/>
          <a:p>
            <a:pPr algn="l">
              <a:lnSpc>
                <a:spcPts val="5937"/>
              </a:lnSpc>
            </a:pPr>
            <a:r>
              <a:rPr lang="en-US" sz="4750" b="1">
                <a:solidFill>
                  <a:srgbClr val="231971"/>
                </a:solidFill>
                <a:latin typeface="Arimo Bold"/>
                <a:ea typeface="Arimo Bold"/>
                <a:cs typeface="Arimo Bold"/>
                <a:sym typeface="Arimo Bold"/>
              </a:rPr>
              <a:t>Consistency Models</a:t>
            </a:r>
          </a:p>
        </p:txBody>
      </p:sp>
      <p:sp>
        <p:nvSpPr>
          <p:cNvPr id="9" name="TextBox 9"/>
          <p:cNvSpPr txBox="1"/>
          <p:nvPr/>
        </p:nvSpPr>
        <p:spPr>
          <a:xfrm>
            <a:off x="846535" y="1775222"/>
            <a:ext cx="9736931" cy="1265634"/>
          </a:xfrm>
          <a:prstGeom prst="rect">
            <a:avLst/>
          </a:prstGeom>
        </p:spPr>
        <p:txBody>
          <a:bodyPr lIns="0" tIns="0" rIns="0" bIns="0" rtlCol="0" anchor="t">
            <a:spAutoFit/>
          </a:bodyPr>
          <a:lstStyle/>
          <a:p>
            <a:pPr algn="l">
              <a:lnSpc>
                <a:spcPts val="3000"/>
              </a:lnSpc>
            </a:pPr>
            <a:r>
              <a:rPr lang="en-US" sz="1874">
                <a:solidFill>
                  <a:srgbClr val="2A2742"/>
                </a:solidFill>
                <a:latin typeface="Arimo"/>
                <a:ea typeface="Arimo"/>
                <a:cs typeface="Arimo"/>
                <a:sym typeface="Arimo"/>
              </a:rPr>
              <a:t>Consistency models define how data updates are propagated across different nodes in a DFS, ensuring that all clients see a consistent view of the data. Different consistency models offer varying levels of performance and data consistency.</a:t>
            </a:r>
          </a:p>
        </p:txBody>
      </p:sp>
      <p:grpSp>
        <p:nvGrpSpPr>
          <p:cNvPr id="10" name="Group 10"/>
          <p:cNvGrpSpPr/>
          <p:nvPr/>
        </p:nvGrpSpPr>
        <p:grpSpPr>
          <a:xfrm>
            <a:off x="1195090" y="3312914"/>
            <a:ext cx="28575" cy="6212830"/>
            <a:chOff x="0" y="0"/>
            <a:chExt cx="38100" cy="8283773"/>
          </a:xfrm>
        </p:grpSpPr>
        <p:sp>
          <p:nvSpPr>
            <p:cNvPr id="11" name="Freeform 11"/>
            <p:cNvSpPr/>
            <p:nvPr/>
          </p:nvSpPr>
          <p:spPr>
            <a:xfrm>
              <a:off x="0" y="0"/>
              <a:ext cx="38100" cy="8283829"/>
            </a:xfrm>
            <a:custGeom>
              <a:avLst/>
              <a:gdLst/>
              <a:ahLst/>
              <a:cxnLst/>
              <a:rect l="l" t="t" r="r" b="b"/>
              <a:pathLst>
                <a:path w="38100" h="8283829">
                  <a:moveTo>
                    <a:pt x="0" y="19050"/>
                  </a:moveTo>
                  <a:cubicBezTo>
                    <a:pt x="0" y="8509"/>
                    <a:pt x="8509" y="0"/>
                    <a:pt x="19050" y="0"/>
                  </a:cubicBezTo>
                  <a:cubicBezTo>
                    <a:pt x="29591" y="0"/>
                    <a:pt x="38100" y="8509"/>
                    <a:pt x="38100" y="19050"/>
                  </a:cubicBezTo>
                  <a:lnTo>
                    <a:pt x="38100" y="8264779"/>
                  </a:lnTo>
                  <a:cubicBezTo>
                    <a:pt x="38100" y="8275320"/>
                    <a:pt x="29591" y="8283829"/>
                    <a:pt x="19050" y="8283829"/>
                  </a:cubicBezTo>
                  <a:cubicBezTo>
                    <a:pt x="8509" y="8283829"/>
                    <a:pt x="0" y="8275320"/>
                    <a:pt x="0" y="8264779"/>
                  </a:cubicBezTo>
                  <a:close/>
                </a:path>
              </a:pathLst>
            </a:custGeom>
            <a:solidFill>
              <a:srgbClr val="BDB8DF"/>
            </a:solidFill>
          </p:spPr>
        </p:sp>
      </p:grpSp>
      <p:grpSp>
        <p:nvGrpSpPr>
          <p:cNvPr id="12" name="Group 12"/>
          <p:cNvGrpSpPr/>
          <p:nvPr/>
        </p:nvGrpSpPr>
        <p:grpSpPr>
          <a:xfrm>
            <a:off x="1452935" y="3842743"/>
            <a:ext cx="846535" cy="28575"/>
            <a:chOff x="0" y="0"/>
            <a:chExt cx="1128713" cy="38100"/>
          </a:xfrm>
        </p:grpSpPr>
        <p:sp>
          <p:nvSpPr>
            <p:cNvPr id="13" name="Freeform 13"/>
            <p:cNvSpPr/>
            <p:nvPr/>
          </p:nvSpPr>
          <p:spPr>
            <a:xfrm>
              <a:off x="0" y="0"/>
              <a:ext cx="1128776" cy="38100"/>
            </a:xfrm>
            <a:custGeom>
              <a:avLst/>
              <a:gdLst/>
              <a:ahLst/>
              <a:cxnLst/>
              <a:rect l="l" t="t" r="r" b="b"/>
              <a:pathLst>
                <a:path w="1128776" h="38100">
                  <a:moveTo>
                    <a:pt x="0" y="19050"/>
                  </a:moveTo>
                  <a:cubicBezTo>
                    <a:pt x="0" y="8509"/>
                    <a:pt x="8509" y="0"/>
                    <a:pt x="19050" y="0"/>
                  </a:cubicBezTo>
                  <a:lnTo>
                    <a:pt x="1109726" y="0"/>
                  </a:lnTo>
                  <a:cubicBezTo>
                    <a:pt x="1120267" y="0"/>
                    <a:pt x="1128776" y="8509"/>
                    <a:pt x="1128776" y="19050"/>
                  </a:cubicBezTo>
                  <a:cubicBezTo>
                    <a:pt x="1128776" y="29591"/>
                    <a:pt x="1120140" y="38100"/>
                    <a:pt x="1109726" y="38100"/>
                  </a:cubicBezTo>
                  <a:lnTo>
                    <a:pt x="19050" y="38100"/>
                  </a:lnTo>
                  <a:cubicBezTo>
                    <a:pt x="8509" y="38100"/>
                    <a:pt x="0" y="29591"/>
                    <a:pt x="0" y="19050"/>
                  </a:cubicBezTo>
                  <a:close/>
                </a:path>
              </a:pathLst>
            </a:custGeom>
            <a:solidFill>
              <a:srgbClr val="BDB8DF"/>
            </a:solidFill>
          </p:spPr>
        </p:sp>
      </p:grpSp>
      <p:grpSp>
        <p:nvGrpSpPr>
          <p:cNvPr id="14" name="Group 14"/>
          <p:cNvGrpSpPr/>
          <p:nvPr/>
        </p:nvGrpSpPr>
        <p:grpSpPr>
          <a:xfrm>
            <a:off x="932482" y="3580210"/>
            <a:ext cx="553790" cy="553790"/>
            <a:chOff x="0" y="0"/>
            <a:chExt cx="738387" cy="738387"/>
          </a:xfrm>
        </p:grpSpPr>
        <p:sp>
          <p:nvSpPr>
            <p:cNvPr id="15" name="Freeform 15"/>
            <p:cNvSpPr/>
            <p:nvPr/>
          </p:nvSpPr>
          <p:spPr>
            <a:xfrm>
              <a:off x="6350" y="6350"/>
              <a:ext cx="725678" cy="725678"/>
            </a:xfrm>
            <a:custGeom>
              <a:avLst/>
              <a:gdLst/>
              <a:ahLst/>
              <a:cxnLst/>
              <a:rect l="l" t="t" r="r" b="b"/>
              <a:pathLst>
                <a:path w="725678" h="725678">
                  <a:moveTo>
                    <a:pt x="0" y="135509"/>
                  </a:moveTo>
                  <a:cubicBezTo>
                    <a:pt x="0" y="60706"/>
                    <a:pt x="60706" y="0"/>
                    <a:pt x="135509" y="0"/>
                  </a:cubicBezTo>
                  <a:lnTo>
                    <a:pt x="590169" y="0"/>
                  </a:lnTo>
                  <a:cubicBezTo>
                    <a:pt x="664972" y="0"/>
                    <a:pt x="725678" y="60706"/>
                    <a:pt x="725678" y="135509"/>
                  </a:cubicBezTo>
                  <a:lnTo>
                    <a:pt x="725678" y="590169"/>
                  </a:lnTo>
                  <a:cubicBezTo>
                    <a:pt x="725678" y="664972"/>
                    <a:pt x="664972" y="725678"/>
                    <a:pt x="590169" y="725678"/>
                  </a:cubicBezTo>
                  <a:lnTo>
                    <a:pt x="135509" y="725678"/>
                  </a:lnTo>
                  <a:cubicBezTo>
                    <a:pt x="60706" y="725678"/>
                    <a:pt x="0" y="664972"/>
                    <a:pt x="0" y="590169"/>
                  </a:cubicBezTo>
                  <a:close/>
                </a:path>
              </a:pathLst>
            </a:custGeom>
            <a:solidFill>
              <a:srgbClr val="E9E6FA"/>
            </a:solidFill>
          </p:spPr>
        </p:sp>
        <p:sp>
          <p:nvSpPr>
            <p:cNvPr id="16" name="Freeform 16"/>
            <p:cNvSpPr/>
            <p:nvPr/>
          </p:nvSpPr>
          <p:spPr>
            <a:xfrm>
              <a:off x="0" y="0"/>
              <a:ext cx="738378" cy="738378"/>
            </a:xfrm>
            <a:custGeom>
              <a:avLst/>
              <a:gdLst/>
              <a:ahLst/>
              <a:cxnLst/>
              <a:rect l="l" t="t" r="r" b="b"/>
              <a:pathLst>
                <a:path w="738378" h="738378">
                  <a:moveTo>
                    <a:pt x="0" y="141859"/>
                  </a:moveTo>
                  <a:cubicBezTo>
                    <a:pt x="0" y="63500"/>
                    <a:pt x="63500" y="0"/>
                    <a:pt x="141859" y="0"/>
                  </a:cubicBezTo>
                  <a:lnTo>
                    <a:pt x="596519" y="0"/>
                  </a:lnTo>
                  <a:lnTo>
                    <a:pt x="596519" y="6350"/>
                  </a:lnTo>
                  <a:lnTo>
                    <a:pt x="596519" y="0"/>
                  </a:lnTo>
                  <a:cubicBezTo>
                    <a:pt x="674878" y="0"/>
                    <a:pt x="738378" y="63500"/>
                    <a:pt x="738378" y="141859"/>
                  </a:cubicBezTo>
                  <a:lnTo>
                    <a:pt x="732028" y="141859"/>
                  </a:lnTo>
                  <a:lnTo>
                    <a:pt x="738378" y="141859"/>
                  </a:lnTo>
                  <a:lnTo>
                    <a:pt x="738378" y="596519"/>
                  </a:lnTo>
                  <a:lnTo>
                    <a:pt x="732028" y="596519"/>
                  </a:lnTo>
                  <a:lnTo>
                    <a:pt x="738378" y="596519"/>
                  </a:lnTo>
                  <a:cubicBezTo>
                    <a:pt x="738378" y="674878"/>
                    <a:pt x="674878" y="738378"/>
                    <a:pt x="596519" y="738378"/>
                  </a:cubicBezTo>
                  <a:lnTo>
                    <a:pt x="596519" y="732028"/>
                  </a:lnTo>
                  <a:lnTo>
                    <a:pt x="596519" y="738378"/>
                  </a:lnTo>
                  <a:lnTo>
                    <a:pt x="141859" y="738378"/>
                  </a:lnTo>
                  <a:lnTo>
                    <a:pt x="141859" y="732028"/>
                  </a:lnTo>
                  <a:lnTo>
                    <a:pt x="141859" y="738378"/>
                  </a:lnTo>
                  <a:cubicBezTo>
                    <a:pt x="63500" y="738378"/>
                    <a:pt x="0" y="674878"/>
                    <a:pt x="0" y="596519"/>
                  </a:cubicBezTo>
                  <a:lnTo>
                    <a:pt x="0" y="141859"/>
                  </a:lnTo>
                  <a:lnTo>
                    <a:pt x="6350" y="141859"/>
                  </a:lnTo>
                  <a:lnTo>
                    <a:pt x="0" y="141859"/>
                  </a:lnTo>
                  <a:moveTo>
                    <a:pt x="12700" y="141859"/>
                  </a:moveTo>
                  <a:lnTo>
                    <a:pt x="12700" y="596519"/>
                  </a:lnTo>
                  <a:lnTo>
                    <a:pt x="6350" y="596519"/>
                  </a:lnTo>
                  <a:lnTo>
                    <a:pt x="12700" y="596519"/>
                  </a:lnTo>
                  <a:cubicBezTo>
                    <a:pt x="12700" y="667893"/>
                    <a:pt x="70485" y="725678"/>
                    <a:pt x="141859" y="725678"/>
                  </a:cubicBezTo>
                  <a:lnTo>
                    <a:pt x="596519" y="725678"/>
                  </a:lnTo>
                  <a:cubicBezTo>
                    <a:pt x="667893" y="725678"/>
                    <a:pt x="725678" y="667893"/>
                    <a:pt x="725678" y="596519"/>
                  </a:cubicBezTo>
                  <a:lnTo>
                    <a:pt x="725678" y="141859"/>
                  </a:lnTo>
                  <a:cubicBezTo>
                    <a:pt x="725678" y="70485"/>
                    <a:pt x="667893" y="12700"/>
                    <a:pt x="596519" y="12700"/>
                  </a:cubicBezTo>
                  <a:lnTo>
                    <a:pt x="141859" y="12700"/>
                  </a:lnTo>
                  <a:lnTo>
                    <a:pt x="141859" y="6350"/>
                  </a:lnTo>
                  <a:lnTo>
                    <a:pt x="141859" y="12700"/>
                  </a:lnTo>
                  <a:cubicBezTo>
                    <a:pt x="70485" y="12700"/>
                    <a:pt x="12700" y="70485"/>
                    <a:pt x="12700" y="141859"/>
                  </a:cubicBezTo>
                  <a:close/>
                </a:path>
              </a:pathLst>
            </a:custGeom>
            <a:solidFill>
              <a:srgbClr val="BDB8DF"/>
            </a:solidFill>
          </p:spPr>
        </p:sp>
      </p:grpSp>
      <p:sp>
        <p:nvSpPr>
          <p:cNvPr id="17" name="TextBox 17"/>
          <p:cNvSpPr txBox="1"/>
          <p:nvPr/>
        </p:nvSpPr>
        <p:spPr>
          <a:xfrm>
            <a:off x="1138610" y="3704184"/>
            <a:ext cx="141535" cy="334268"/>
          </a:xfrm>
          <a:prstGeom prst="rect">
            <a:avLst/>
          </a:prstGeom>
        </p:spPr>
        <p:txBody>
          <a:bodyPr lIns="0" tIns="0" rIns="0" bIns="0" rtlCol="0" anchor="t">
            <a:spAutoFit/>
          </a:bodyPr>
          <a:lstStyle/>
          <a:p>
            <a:pPr algn="ctr">
              <a:lnSpc>
                <a:spcPts val="2812"/>
              </a:lnSpc>
            </a:pPr>
            <a:r>
              <a:rPr lang="en-US" sz="2812" b="1">
                <a:solidFill>
                  <a:srgbClr val="2A2742"/>
                </a:solidFill>
                <a:latin typeface="Arimo Bold"/>
                <a:ea typeface="Arimo Bold"/>
                <a:cs typeface="Arimo Bold"/>
                <a:sym typeface="Arimo Bold"/>
              </a:rPr>
              <a:t>1</a:t>
            </a:r>
          </a:p>
        </p:txBody>
      </p:sp>
      <p:sp>
        <p:nvSpPr>
          <p:cNvPr id="18" name="TextBox 18"/>
          <p:cNvSpPr txBox="1"/>
          <p:nvPr/>
        </p:nvSpPr>
        <p:spPr>
          <a:xfrm>
            <a:off x="2539752" y="3535710"/>
            <a:ext cx="3023741" cy="397074"/>
          </a:xfrm>
          <a:prstGeom prst="rect">
            <a:avLst/>
          </a:prstGeom>
        </p:spPr>
        <p:txBody>
          <a:bodyPr lIns="0" tIns="0" rIns="0" bIns="0" rtlCol="0" anchor="t">
            <a:spAutoFit/>
          </a:bodyPr>
          <a:lstStyle/>
          <a:p>
            <a:pPr algn="l">
              <a:lnSpc>
                <a:spcPts val="2937"/>
              </a:lnSpc>
            </a:pPr>
            <a:r>
              <a:rPr lang="en-US" sz="2375" b="1">
                <a:solidFill>
                  <a:srgbClr val="2A2742"/>
                </a:solidFill>
                <a:latin typeface="Arimo Bold"/>
                <a:ea typeface="Arimo Bold"/>
                <a:cs typeface="Arimo Bold"/>
                <a:sym typeface="Arimo Bold"/>
              </a:rPr>
              <a:t>Strong Consistency</a:t>
            </a:r>
          </a:p>
        </p:txBody>
      </p:sp>
      <p:sp>
        <p:nvSpPr>
          <p:cNvPr id="19" name="TextBox 19"/>
          <p:cNvSpPr txBox="1"/>
          <p:nvPr/>
        </p:nvSpPr>
        <p:spPr>
          <a:xfrm>
            <a:off x="2539752" y="3973116"/>
            <a:ext cx="8043714" cy="878681"/>
          </a:xfrm>
          <a:prstGeom prst="rect">
            <a:avLst/>
          </a:prstGeom>
        </p:spPr>
        <p:txBody>
          <a:bodyPr lIns="0" tIns="0" rIns="0" bIns="0" rtlCol="0" anchor="t">
            <a:spAutoFit/>
          </a:bodyPr>
          <a:lstStyle/>
          <a:p>
            <a:pPr algn="l">
              <a:lnSpc>
                <a:spcPts val="3000"/>
              </a:lnSpc>
            </a:pPr>
            <a:r>
              <a:rPr lang="en-US" sz="1874">
                <a:solidFill>
                  <a:srgbClr val="2A2742"/>
                </a:solidFill>
                <a:latin typeface="Arimo"/>
                <a:ea typeface="Arimo"/>
                <a:cs typeface="Arimo"/>
                <a:sym typeface="Arimo"/>
              </a:rPr>
              <a:t>All clients see the same consistent view of the data at any given time. Provides high data integrity but can impact performance.</a:t>
            </a:r>
          </a:p>
        </p:txBody>
      </p:sp>
      <p:grpSp>
        <p:nvGrpSpPr>
          <p:cNvPr id="20" name="Group 20"/>
          <p:cNvGrpSpPr/>
          <p:nvPr/>
        </p:nvGrpSpPr>
        <p:grpSpPr>
          <a:xfrm>
            <a:off x="1452935" y="5865316"/>
            <a:ext cx="846535" cy="28575"/>
            <a:chOff x="0" y="0"/>
            <a:chExt cx="1128713" cy="38100"/>
          </a:xfrm>
        </p:grpSpPr>
        <p:sp>
          <p:nvSpPr>
            <p:cNvPr id="21" name="Freeform 21"/>
            <p:cNvSpPr/>
            <p:nvPr/>
          </p:nvSpPr>
          <p:spPr>
            <a:xfrm>
              <a:off x="0" y="0"/>
              <a:ext cx="1128776" cy="38100"/>
            </a:xfrm>
            <a:custGeom>
              <a:avLst/>
              <a:gdLst/>
              <a:ahLst/>
              <a:cxnLst/>
              <a:rect l="l" t="t" r="r" b="b"/>
              <a:pathLst>
                <a:path w="1128776" h="38100">
                  <a:moveTo>
                    <a:pt x="0" y="19050"/>
                  </a:moveTo>
                  <a:cubicBezTo>
                    <a:pt x="0" y="8509"/>
                    <a:pt x="8509" y="0"/>
                    <a:pt x="19050" y="0"/>
                  </a:cubicBezTo>
                  <a:lnTo>
                    <a:pt x="1109726" y="0"/>
                  </a:lnTo>
                  <a:cubicBezTo>
                    <a:pt x="1120267" y="0"/>
                    <a:pt x="1128776" y="8509"/>
                    <a:pt x="1128776" y="19050"/>
                  </a:cubicBezTo>
                  <a:cubicBezTo>
                    <a:pt x="1128776" y="29591"/>
                    <a:pt x="1120140" y="38100"/>
                    <a:pt x="1109726" y="38100"/>
                  </a:cubicBezTo>
                  <a:lnTo>
                    <a:pt x="19050" y="38100"/>
                  </a:lnTo>
                  <a:cubicBezTo>
                    <a:pt x="8509" y="38100"/>
                    <a:pt x="0" y="29591"/>
                    <a:pt x="0" y="19050"/>
                  </a:cubicBezTo>
                  <a:close/>
                </a:path>
              </a:pathLst>
            </a:custGeom>
            <a:solidFill>
              <a:srgbClr val="BDB8DF"/>
            </a:solidFill>
          </p:spPr>
        </p:sp>
      </p:grpSp>
      <p:grpSp>
        <p:nvGrpSpPr>
          <p:cNvPr id="22" name="Group 22"/>
          <p:cNvGrpSpPr/>
          <p:nvPr/>
        </p:nvGrpSpPr>
        <p:grpSpPr>
          <a:xfrm>
            <a:off x="932482" y="5602784"/>
            <a:ext cx="553790" cy="553790"/>
            <a:chOff x="0" y="0"/>
            <a:chExt cx="738387" cy="738387"/>
          </a:xfrm>
        </p:grpSpPr>
        <p:sp>
          <p:nvSpPr>
            <p:cNvPr id="23" name="Freeform 23"/>
            <p:cNvSpPr/>
            <p:nvPr/>
          </p:nvSpPr>
          <p:spPr>
            <a:xfrm>
              <a:off x="6350" y="6350"/>
              <a:ext cx="725678" cy="725678"/>
            </a:xfrm>
            <a:custGeom>
              <a:avLst/>
              <a:gdLst/>
              <a:ahLst/>
              <a:cxnLst/>
              <a:rect l="l" t="t" r="r" b="b"/>
              <a:pathLst>
                <a:path w="725678" h="725678">
                  <a:moveTo>
                    <a:pt x="0" y="135509"/>
                  </a:moveTo>
                  <a:cubicBezTo>
                    <a:pt x="0" y="60706"/>
                    <a:pt x="60706" y="0"/>
                    <a:pt x="135509" y="0"/>
                  </a:cubicBezTo>
                  <a:lnTo>
                    <a:pt x="590169" y="0"/>
                  </a:lnTo>
                  <a:cubicBezTo>
                    <a:pt x="664972" y="0"/>
                    <a:pt x="725678" y="60706"/>
                    <a:pt x="725678" y="135509"/>
                  </a:cubicBezTo>
                  <a:lnTo>
                    <a:pt x="725678" y="590169"/>
                  </a:lnTo>
                  <a:cubicBezTo>
                    <a:pt x="725678" y="664972"/>
                    <a:pt x="664972" y="725678"/>
                    <a:pt x="590169" y="725678"/>
                  </a:cubicBezTo>
                  <a:lnTo>
                    <a:pt x="135509" y="725678"/>
                  </a:lnTo>
                  <a:cubicBezTo>
                    <a:pt x="60706" y="725678"/>
                    <a:pt x="0" y="664972"/>
                    <a:pt x="0" y="590169"/>
                  </a:cubicBezTo>
                  <a:close/>
                </a:path>
              </a:pathLst>
            </a:custGeom>
            <a:solidFill>
              <a:srgbClr val="E9E6FA"/>
            </a:solidFill>
          </p:spPr>
        </p:sp>
        <p:sp>
          <p:nvSpPr>
            <p:cNvPr id="24" name="Freeform 24"/>
            <p:cNvSpPr/>
            <p:nvPr/>
          </p:nvSpPr>
          <p:spPr>
            <a:xfrm>
              <a:off x="0" y="0"/>
              <a:ext cx="738378" cy="738378"/>
            </a:xfrm>
            <a:custGeom>
              <a:avLst/>
              <a:gdLst/>
              <a:ahLst/>
              <a:cxnLst/>
              <a:rect l="l" t="t" r="r" b="b"/>
              <a:pathLst>
                <a:path w="738378" h="738378">
                  <a:moveTo>
                    <a:pt x="0" y="141859"/>
                  </a:moveTo>
                  <a:cubicBezTo>
                    <a:pt x="0" y="63500"/>
                    <a:pt x="63500" y="0"/>
                    <a:pt x="141859" y="0"/>
                  </a:cubicBezTo>
                  <a:lnTo>
                    <a:pt x="596519" y="0"/>
                  </a:lnTo>
                  <a:lnTo>
                    <a:pt x="596519" y="6350"/>
                  </a:lnTo>
                  <a:lnTo>
                    <a:pt x="596519" y="0"/>
                  </a:lnTo>
                  <a:cubicBezTo>
                    <a:pt x="674878" y="0"/>
                    <a:pt x="738378" y="63500"/>
                    <a:pt x="738378" y="141859"/>
                  </a:cubicBezTo>
                  <a:lnTo>
                    <a:pt x="732028" y="141859"/>
                  </a:lnTo>
                  <a:lnTo>
                    <a:pt x="738378" y="141859"/>
                  </a:lnTo>
                  <a:lnTo>
                    <a:pt x="738378" y="596519"/>
                  </a:lnTo>
                  <a:lnTo>
                    <a:pt x="732028" y="596519"/>
                  </a:lnTo>
                  <a:lnTo>
                    <a:pt x="738378" y="596519"/>
                  </a:lnTo>
                  <a:cubicBezTo>
                    <a:pt x="738378" y="674878"/>
                    <a:pt x="674878" y="738378"/>
                    <a:pt x="596519" y="738378"/>
                  </a:cubicBezTo>
                  <a:lnTo>
                    <a:pt x="596519" y="732028"/>
                  </a:lnTo>
                  <a:lnTo>
                    <a:pt x="596519" y="738378"/>
                  </a:lnTo>
                  <a:lnTo>
                    <a:pt x="141859" y="738378"/>
                  </a:lnTo>
                  <a:lnTo>
                    <a:pt x="141859" y="732028"/>
                  </a:lnTo>
                  <a:lnTo>
                    <a:pt x="141859" y="738378"/>
                  </a:lnTo>
                  <a:cubicBezTo>
                    <a:pt x="63500" y="738378"/>
                    <a:pt x="0" y="674878"/>
                    <a:pt x="0" y="596519"/>
                  </a:cubicBezTo>
                  <a:lnTo>
                    <a:pt x="0" y="141859"/>
                  </a:lnTo>
                  <a:lnTo>
                    <a:pt x="6350" y="141859"/>
                  </a:lnTo>
                  <a:lnTo>
                    <a:pt x="0" y="141859"/>
                  </a:lnTo>
                  <a:moveTo>
                    <a:pt x="12700" y="141859"/>
                  </a:moveTo>
                  <a:lnTo>
                    <a:pt x="12700" y="596519"/>
                  </a:lnTo>
                  <a:lnTo>
                    <a:pt x="6350" y="596519"/>
                  </a:lnTo>
                  <a:lnTo>
                    <a:pt x="12700" y="596519"/>
                  </a:lnTo>
                  <a:cubicBezTo>
                    <a:pt x="12700" y="667893"/>
                    <a:pt x="70485" y="725678"/>
                    <a:pt x="141859" y="725678"/>
                  </a:cubicBezTo>
                  <a:lnTo>
                    <a:pt x="596519" y="725678"/>
                  </a:lnTo>
                  <a:cubicBezTo>
                    <a:pt x="667893" y="725678"/>
                    <a:pt x="725678" y="667893"/>
                    <a:pt x="725678" y="596519"/>
                  </a:cubicBezTo>
                  <a:lnTo>
                    <a:pt x="725678" y="141859"/>
                  </a:lnTo>
                  <a:cubicBezTo>
                    <a:pt x="725678" y="70485"/>
                    <a:pt x="667893" y="12700"/>
                    <a:pt x="596519" y="12700"/>
                  </a:cubicBezTo>
                  <a:lnTo>
                    <a:pt x="141859" y="12700"/>
                  </a:lnTo>
                  <a:lnTo>
                    <a:pt x="141859" y="6350"/>
                  </a:lnTo>
                  <a:lnTo>
                    <a:pt x="141859" y="12700"/>
                  </a:lnTo>
                  <a:cubicBezTo>
                    <a:pt x="70485" y="12700"/>
                    <a:pt x="12700" y="70485"/>
                    <a:pt x="12700" y="141859"/>
                  </a:cubicBezTo>
                  <a:close/>
                </a:path>
              </a:pathLst>
            </a:custGeom>
            <a:solidFill>
              <a:srgbClr val="BDB8DF"/>
            </a:solidFill>
          </p:spPr>
        </p:sp>
      </p:grpSp>
      <p:sp>
        <p:nvSpPr>
          <p:cNvPr id="25" name="TextBox 25"/>
          <p:cNvSpPr txBox="1"/>
          <p:nvPr/>
        </p:nvSpPr>
        <p:spPr>
          <a:xfrm>
            <a:off x="1104825" y="5726757"/>
            <a:ext cx="208955" cy="334267"/>
          </a:xfrm>
          <a:prstGeom prst="rect">
            <a:avLst/>
          </a:prstGeom>
        </p:spPr>
        <p:txBody>
          <a:bodyPr lIns="0" tIns="0" rIns="0" bIns="0" rtlCol="0" anchor="t">
            <a:spAutoFit/>
          </a:bodyPr>
          <a:lstStyle/>
          <a:p>
            <a:pPr algn="ctr">
              <a:lnSpc>
                <a:spcPts val="2812"/>
              </a:lnSpc>
            </a:pPr>
            <a:r>
              <a:rPr lang="en-US" sz="2812" b="1">
                <a:solidFill>
                  <a:srgbClr val="2A2742"/>
                </a:solidFill>
                <a:latin typeface="Arimo Bold"/>
                <a:ea typeface="Arimo Bold"/>
                <a:cs typeface="Arimo Bold"/>
                <a:sym typeface="Arimo Bold"/>
              </a:rPr>
              <a:t>2</a:t>
            </a:r>
          </a:p>
        </p:txBody>
      </p:sp>
      <p:sp>
        <p:nvSpPr>
          <p:cNvPr id="26" name="TextBox 26"/>
          <p:cNvSpPr txBox="1"/>
          <p:nvPr/>
        </p:nvSpPr>
        <p:spPr>
          <a:xfrm>
            <a:off x="2539752" y="5558284"/>
            <a:ext cx="3273029" cy="397074"/>
          </a:xfrm>
          <a:prstGeom prst="rect">
            <a:avLst/>
          </a:prstGeom>
        </p:spPr>
        <p:txBody>
          <a:bodyPr lIns="0" tIns="0" rIns="0" bIns="0" rtlCol="0" anchor="t">
            <a:spAutoFit/>
          </a:bodyPr>
          <a:lstStyle/>
          <a:p>
            <a:pPr algn="l">
              <a:lnSpc>
                <a:spcPts val="2937"/>
              </a:lnSpc>
            </a:pPr>
            <a:r>
              <a:rPr lang="en-US" sz="2375" b="1">
                <a:solidFill>
                  <a:srgbClr val="2A2742"/>
                </a:solidFill>
                <a:latin typeface="Arimo Bold"/>
                <a:ea typeface="Arimo Bold"/>
                <a:cs typeface="Arimo Bold"/>
                <a:sym typeface="Arimo Bold"/>
              </a:rPr>
              <a:t>Sequential Consistency</a:t>
            </a:r>
          </a:p>
        </p:txBody>
      </p:sp>
      <p:sp>
        <p:nvSpPr>
          <p:cNvPr id="27" name="TextBox 27"/>
          <p:cNvSpPr txBox="1"/>
          <p:nvPr/>
        </p:nvSpPr>
        <p:spPr>
          <a:xfrm>
            <a:off x="2539752" y="6242672"/>
            <a:ext cx="8043714" cy="878681"/>
          </a:xfrm>
          <a:prstGeom prst="rect">
            <a:avLst/>
          </a:prstGeom>
        </p:spPr>
        <p:txBody>
          <a:bodyPr lIns="0" tIns="0" rIns="0" bIns="0" rtlCol="0" anchor="t">
            <a:spAutoFit/>
          </a:bodyPr>
          <a:lstStyle/>
          <a:p>
            <a:pPr algn="l">
              <a:lnSpc>
                <a:spcPts val="3000"/>
              </a:lnSpc>
            </a:pPr>
            <a:r>
              <a:rPr lang="en-US" sz="1874" dirty="0">
                <a:solidFill>
                  <a:srgbClr val="2A2742"/>
                </a:solidFill>
                <a:latin typeface="Arimo"/>
                <a:ea typeface="Arimo"/>
                <a:cs typeface="Arimo"/>
                <a:sym typeface="Arimo"/>
              </a:rPr>
              <a:t>Operations are applied in a specific order across all nodes, preserving the order of updates. Balances performance and data consistency.</a:t>
            </a:r>
          </a:p>
        </p:txBody>
      </p:sp>
      <p:grpSp>
        <p:nvGrpSpPr>
          <p:cNvPr id="28" name="Group 28"/>
          <p:cNvGrpSpPr/>
          <p:nvPr/>
        </p:nvGrpSpPr>
        <p:grpSpPr>
          <a:xfrm>
            <a:off x="1452935" y="7887891"/>
            <a:ext cx="846535" cy="28575"/>
            <a:chOff x="0" y="0"/>
            <a:chExt cx="1128713" cy="38100"/>
          </a:xfrm>
        </p:grpSpPr>
        <p:sp>
          <p:nvSpPr>
            <p:cNvPr id="29" name="Freeform 29"/>
            <p:cNvSpPr/>
            <p:nvPr/>
          </p:nvSpPr>
          <p:spPr>
            <a:xfrm>
              <a:off x="0" y="0"/>
              <a:ext cx="1128776" cy="38100"/>
            </a:xfrm>
            <a:custGeom>
              <a:avLst/>
              <a:gdLst/>
              <a:ahLst/>
              <a:cxnLst/>
              <a:rect l="l" t="t" r="r" b="b"/>
              <a:pathLst>
                <a:path w="1128776" h="38100">
                  <a:moveTo>
                    <a:pt x="0" y="19050"/>
                  </a:moveTo>
                  <a:cubicBezTo>
                    <a:pt x="0" y="8509"/>
                    <a:pt x="8509" y="0"/>
                    <a:pt x="19050" y="0"/>
                  </a:cubicBezTo>
                  <a:lnTo>
                    <a:pt x="1109726" y="0"/>
                  </a:lnTo>
                  <a:cubicBezTo>
                    <a:pt x="1120267" y="0"/>
                    <a:pt x="1128776" y="8509"/>
                    <a:pt x="1128776" y="19050"/>
                  </a:cubicBezTo>
                  <a:cubicBezTo>
                    <a:pt x="1128776" y="29591"/>
                    <a:pt x="1120140" y="38100"/>
                    <a:pt x="1109726" y="38100"/>
                  </a:cubicBezTo>
                  <a:lnTo>
                    <a:pt x="19050" y="38100"/>
                  </a:lnTo>
                  <a:cubicBezTo>
                    <a:pt x="8509" y="38100"/>
                    <a:pt x="0" y="29591"/>
                    <a:pt x="0" y="19050"/>
                  </a:cubicBezTo>
                  <a:close/>
                </a:path>
              </a:pathLst>
            </a:custGeom>
            <a:solidFill>
              <a:srgbClr val="BDB8DF"/>
            </a:solidFill>
          </p:spPr>
        </p:sp>
      </p:grpSp>
      <p:grpSp>
        <p:nvGrpSpPr>
          <p:cNvPr id="30" name="Group 30"/>
          <p:cNvGrpSpPr/>
          <p:nvPr/>
        </p:nvGrpSpPr>
        <p:grpSpPr>
          <a:xfrm>
            <a:off x="932482" y="7625357"/>
            <a:ext cx="553790" cy="553790"/>
            <a:chOff x="0" y="0"/>
            <a:chExt cx="738387" cy="738387"/>
          </a:xfrm>
        </p:grpSpPr>
        <p:sp>
          <p:nvSpPr>
            <p:cNvPr id="31" name="Freeform 31"/>
            <p:cNvSpPr/>
            <p:nvPr/>
          </p:nvSpPr>
          <p:spPr>
            <a:xfrm>
              <a:off x="6350" y="6350"/>
              <a:ext cx="725678" cy="725678"/>
            </a:xfrm>
            <a:custGeom>
              <a:avLst/>
              <a:gdLst/>
              <a:ahLst/>
              <a:cxnLst/>
              <a:rect l="l" t="t" r="r" b="b"/>
              <a:pathLst>
                <a:path w="725678" h="725678">
                  <a:moveTo>
                    <a:pt x="0" y="135509"/>
                  </a:moveTo>
                  <a:cubicBezTo>
                    <a:pt x="0" y="60706"/>
                    <a:pt x="60706" y="0"/>
                    <a:pt x="135509" y="0"/>
                  </a:cubicBezTo>
                  <a:lnTo>
                    <a:pt x="590169" y="0"/>
                  </a:lnTo>
                  <a:cubicBezTo>
                    <a:pt x="664972" y="0"/>
                    <a:pt x="725678" y="60706"/>
                    <a:pt x="725678" y="135509"/>
                  </a:cubicBezTo>
                  <a:lnTo>
                    <a:pt x="725678" y="590169"/>
                  </a:lnTo>
                  <a:cubicBezTo>
                    <a:pt x="725678" y="664972"/>
                    <a:pt x="664972" y="725678"/>
                    <a:pt x="590169" y="725678"/>
                  </a:cubicBezTo>
                  <a:lnTo>
                    <a:pt x="135509" y="725678"/>
                  </a:lnTo>
                  <a:cubicBezTo>
                    <a:pt x="60706" y="725678"/>
                    <a:pt x="0" y="664972"/>
                    <a:pt x="0" y="590169"/>
                  </a:cubicBezTo>
                  <a:close/>
                </a:path>
              </a:pathLst>
            </a:custGeom>
            <a:solidFill>
              <a:srgbClr val="E9E6FA"/>
            </a:solidFill>
          </p:spPr>
        </p:sp>
        <p:sp>
          <p:nvSpPr>
            <p:cNvPr id="32" name="Freeform 32"/>
            <p:cNvSpPr/>
            <p:nvPr/>
          </p:nvSpPr>
          <p:spPr>
            <a:xfrm>
              <a:off x="0" y="0"/>
              <a:ext cx="738378" cy="738378"/>
            </a:xfrm>
            <a:custGeom>
              <a:avLst/>
              <a:gdLst/>
              <a:ahLst/>
              <a:cxnLst/>
              <a:rect l="l" t="t" r="r" b="b"/>
              <a:pathLst>
                <a:path w="738378" h="738378">
                  <a:moveTo>
                    <a:pt x="0" y="141859"/>
                  </a:moveTo>
                  <a:cubicBezTo>
                    <a:pt x="0" y="63500"/>
                    <a:pt x="63500" y="0"/>
                    <a:pt x="141859" y="0"/>
                  </a:cubicBezTo>
                  <a:lnTo>
                    <a:pt x="596519" y="0"/>
                  </a:lnTo>
                  <a:lnTo>
                    <a:pt x="596519" y="6350"/>
                  </a:lnTo>
                  <a:lnTo>
                    <a:pt x="596519" y="0"/>
                  </a:lnTo>
                  <a:cubicBezTo>
                    <a:pt x="674878" y="0"/>
                    <a:pt x="738378" y="63500"/>
                    <a:pt x="738378" y="141859"/>
                  </a:cubicBezTo>
                  <a:lnTo>
                    <a:pt x="732028" y="141859"/>
                  </a:lnTo>
                  <a:lnTo>
                    <a:pt x="738378" y="141859"/>
                  </a:lnTo>
                  <a:lnTo>
                    <a:pt x="738378" y="596519"/>
                  </a:lnTo>
                  <a:lnTo>
                    <a:pt x="732028" y="596519"/>
                  </a:lnTo>
                  <a:lnTo>
                    <a:pt x="738378" y="596519"/>
                  </a:lnTo>
                  <a:cubicBezTo>
                    <a:pt x="738378" y="674878"/>
                    <a:pt x="674878" y="738378"/>
                    <a:pt x="596519" y="738378"/>
                  </a:cubicBezTo>
                  <a:lnTo>
                    <a:pt x="596519" y="732028"/>
                  </a:lnTo>
                  <a:lnTo>
                    <a:pt x="596519" y="738378"/>
                  </a:lnTo>
                  <a:lnTo>
                    <a:pt x="141859" y="738378"/>
                  </a:lnTo>
                  <a:lnTo>
                    <a:pt x="141859" y="732028"/>
                  </a:lnTo>
                  <a:lnTo>
                    <a:pt x="141859" y="738378"/>
                  </a:lnTo>
                  <a:cubicBezTo>
                    <a:pt x="63500" y="738378"/>
                    <a:pt x="0" y="674878"/>
                    <a:pt x="0" y="596519"/>
                  </a:cubicBezTo>
                  <a:lnTo>
                    <a:pt x="0" y="141859"/>
                  </a:lnTo>
                  <a:lnTo>
                    <a:pt x="6350" y="141859"/>
                  </a:lnTo>
                  <a:lnTo>
                    <a:pt x="0" y="141859"/>
                  </a:lnTo>
                  <a:moveTo>
                    <a:pt x="12700" y="141859"/>
                  </a:moveTo>
                  <a:lnTo>
                    <a:pt x="12700" y="596519"/>
                  </a:lnTo>
                  <a:lnTo>
                    <a:pt x="6350" y="596519"/>
                  </a:lnTo>
                  <a:lnTo>
                    <a:pt x="12700" y="596519"/>
                  </a:lnTo>
                  <a:cubicBezTo>
                    <a:pt x="12700" y="667893"/>
                    <a:pt x="70485" y="725678"/>
                    <a:pt x="141859" y="725678"/>
                  </a:cubicBezTo>
                  <a:lnTo>
                    <a:pt x="596519" y="725678"/>
                  </a:lnTo>
                  <a:cubicBezTo>
                    <a:pt x="667893" y="725678"/>
                    <a:pt x="725678" y="667893"/>
                    <a:pt x="725678" y="596519"/>
                  </a:cubicBezTo>
                  <a:lnTo>
                    <a:pt x="725678" y="141859"/>
                  </a:lnTo>
                  <a:cubicBezTo>
                    <a:pt x="725678" y="70485"/>
                    <a:pt x="667893" y="12700"/>
                    <a:pt x="596519" y="12700"/>
                  </a:cubicBezTo>
                  <a:lnTo>
                    <a:pt x="141859" y="12700"/>
                  </a:lnTo>
                  <a:lnTo>
                    <a:pt x="141859" y="6350"/>
                  </a:lnTo>
                  <a:lnTo>
                    <a:pt x="141859" y="12700"/>
                  </a:lnTo>
                  <a:cubicBezTo>
                    <a:pt x="70485" y="12700"/>
                    <a:pt x="12700" y="70485"/>
                    <a:pt x="12700" y="141859"/>
                  </a:cubicBezTo>
                  <a:close/>
                </a:path>
              </a:pathLst>
            </a:custGeom>
            <a:solidFill>
              <a:srgbClr val="BDB8DF"/>
            </a:solidFill>
          </p:spPr>
        </p:sp>
      </p:grpSp>
      <p:sp>
        <p:nvSpPr>
          <p:cNvPr id="33" name="TextBox 33"/>
          <p:cNvSpPr txBox="1"/>
          <p:nvPr/>
        </p:nvSpPr>
        <p:spPr>
          <a:xfrm>
            <a:off x="1106165" y="7749331"/>
            <a:ext cx="206425" cy="334267"/>
          </a:xfrm>
          <a:prstGeom prst="rect">
            <a:avLst/>
          </a:prstGeom>
        </p:spPr>
        <p:txBody>
          <a:bodyPr lIns="0" tIns="0" rIns="0" bIns="0" rtlCol="0" anchor="t">
            <a:spAutoFit/>
          </a:bodyPr>
          <a:lstStyle/>
          <a:p>
            <a:pPr algn="ctr">
              <a:lnSpc>
                <a:spcPts val="2812"/>
              </a:lnSpc>
            </a:pPr>
            <a:r>
              <a:rPr lang="en-US" sz="2812" b="1">
                <a:solidFill>
                  <a:srgbClr val="2A2742"/>
                </a:solidFill>
                <a:latin typeface="Arimo Bold"/>
                <a:ea typeface="Arimo Bold"/>
                <a:cs typeface="Arimo Bold"/>
                <a:sym typeface="Arimo Bold"/>
              </a:rPr>
              <a:t>3</a:t>
            </a:r>
          </a:p>
        </p:txBody>
      </p:sp>
      <p:sp>
        <p:nvSpPr>
          <p:cNvPr id="34" name="TextBox 34"/>
          <p:cNvSpPr txBox="1"/>
          <p:nvPr/>
        </p:nvSpPr>
        <p:spPr>
          <a:xfrm>
            <a:off x="2539752" y="7580859"/>
            <a:ext cx="3023741" cy="397074"/>
          </a:xfrm>
          <a:prstGeom prst="rect">
            <a:avLst/>
          </a:prstGeom>
        </p:spPr>
        <p:txBody>
          <a:bodyPr lIns="0" tIns="0" rIns="0" bIns="0" rtlCol="0" anchor="t">
            <a:spAutoFit/>
          </a:bodyPr>
          <a:lstStyle/>
          <a:p>
            <a:pPr algn="l">
              <a:lnSpc>
                <a:spcPts val="2937"/>
              </a:lnSpc>
            </a:pPr>
            <a:r>
              <a:rPr lang="en-US" sz="2375" b="1">
                <a:solidFill>
                  <a:srgbClr val="2A2742"/>
                </a:solidFill>
                <a:latin typeface="Arimo Bold"/>
                <a:ea typeface="Arimo Bold"/>
                <a:cs typeface="Arimo Bold"/>
                <a:sym typeface="Arimo Bold"/>
              </a:rPr>
              <a:t>Eventual Consistency</a:t>
            </a:r>
          </a:p>
        </p:txBody>
      </p:sp>
      <p:sp>
        <p:nvSpPr>
          <p:cNvPr id="35" name="TextBox 35"/>
          <p:cNvSpPr txBox="1"/>
          <p:nvPr/>
        </p:nvSpPr>
        <p:spPr>
          <a:xfrm>
            <a:off x="2539752" y="8260152"/>
            <a:ext cx="8043714" cy="1265634"/>
          </a:xfrm>
          <a:prstGeom prst="rect">
            <a:avLst/>
          </a:prstGeom>
        </p:spPr>
        <p:txBody>
          <a:bodyPr lIns="0" tIns="0" rIns="0" bIns="0" rtlCol="0" anchor="t">
            <a:spAutoFit/>
          </a:bodyPr>
          <a:lstStyle/>
          <a:p>
            <a:pPr algn="l">
              <a:lnSpc>
                <a:spcPts val="3000"/>
              </a:lnSpc>
            </a:pPr>
            <a:r>
              <a:rPr lang="en-US" sz="1874" dirty="0">
                <a:solidFill>
                  <a:srgbClr val="2A2742"/>
                </a:solidFill>
                <a:latin typeface="Arimo"/>
                <a:ea typeface="Arimo"/>
                <a:cs typeface="Arimo"/>
                <a:sym typeface="Arimo"/>
              </a:rPr>
              <a:t>Data updates are eventually propagated across all nodes, with the system converging towards a consistent state. Offers high performance but lower data consistency.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3810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sp>
      <p:sp>
        <p:nvSpPr>
          <p:cNvPr id="6" name="Freeform 6" descr="preencoded.png"/>
          <p:cNvSpPr/>
          <p:nvPr/>
        </p:nvSpPr>
        <p:spPr>
          <a:xfrm>
            <a:off x="387698" y="308222"/>
            <a:ext cx="6082605" cy="9670554"/>
          </a:xfrm>
          <a:custGeom>
            <a:avLst/>
            <a:gdLst/>
            <a:ahLst/>
            <a:cxnLst/>
            <a:rect l="l" t="t" r="r" b="b"/>
            <a:pathLst>
              <a:path w="6082605" h="9670554">
                <a:moveTo>
                  <a:pt x="0" y="0"/>
                </a:moveTo>
                <a:lnTo>
                  <a:pt x="6082604" y="0"/>
                </a:lnTo>
                <a:lnTo>
                  <a:pt x="6082604" y="9670554"/>
                </a:lnTo>
                <a:lnTo>
                  <a:pt x="0" y="9670554"/>
                </a:lnTo>
                <a:lnTo>
                  <a:pt x="0" y="0"/>
                </a:lnTo>
                <a:close/>
              </a:path>
            </a:pathLst>
          </a:custGeom>
          <a:blipFill>
            <a:blip r:embed="rId5"/>
            <a:stretch>
              <a:fillRect l="-45" r="-45"/>
            </a:stretch>
          </a:blipFill>
        </p:spPr>
      </p:sp>
      <p:sp>
        <p:nvSpPr>
          <p:cNvPr id="7" name="TextBox 7"/>
          <p:cNvSpPr txBox="1"/>
          <p:nvPr/>
        </p:nvSpPr>
        <p:spPr>
          <a:xfrm>
            <a:off x="7721204" y="835521"/>
            <a:ext cx="9042796" cy="727122"/>
          </a:xfrm>
          <a:prstGeom prst="rect">
            <a:avLst/>
          </a:prstGeom>
        </p:spPr>
        <p:txBody>
          <a:bodyPr wrap="square" lIns="0" tIns="0" rIns="0" bIns="0" rtlCol="0" anchor="t">
            <a:spAutoFit/>
          </a:bodyPr>
          <a:lstStyle/>
          <a:p>
            <a:pPr algn="l">
              <a:lnSpc>
                <a:spcPts val="6062"/>
              </a:lnSpc>
            </a:pPr>
            <a:r>
              <a:rPr lang="en-US" sz="4812" b="1" dirty="0">
                <a:solidFill>
                  <a:srgbClr val="231971"/>
                </a:solidFill>
                <a:latin typeface="Arimo Bold"/>
                <a:ea typeface="Arimo Bold"/>
                <a:cs typeface="Arimo Bold"/>
                <a:sym typeface="Arimo Bold"/>
              </a:rPr>
              <a:t>Fault Detection and Recovery</a:t>
            </a:r>
          </a:p>
        </p:txBody>
      </p:sp>
      <p:sp>
        <p:nvSpPr>
          <p:cNvPr id="8" name="TextBox 8"/>
          <p:cNvSpPr txBox="1"/>
          <p:nvPr/>
        </p:nvSpPr>
        <p:spPr>
          <a:xfrm>
            <a:off x="7721204" y="1937891"/>
            <a:ext cx="9703594" cy="1269355"/>
          </a:xfrm>
          <a:prstGeom prst="rect">
            <a:avLst/>
          </a:prstGeom>
        </p:spPr>
        <p:txBody>
          <a:bodyPr lIns="0" tIns="0" rIns="0" bIns="0" rtlCol="0" anchor="t">
            <a:spAutoFit/>
          </a:bodyPr>
          <a:lstStyle/>
          <a:p>
            <a:pPr algn="l">
              <a:lnSpc>
                <a:spcPts val="3062"/>
              </a:lnSpc>
            </a:pPr>
            <a:r>
              <a:rPr lang="en-US" sz="1937" dirty="0">
                <a:solidFill>
                  <a:srgbClr val="2A2742"/>
                </a:solidFill>
                <a:latin typeface="Arimo"/>
                <a:ea typeface="Arimo"/>
                <a:cs typeface="Arimo"/>
                <a:sym typeface="Arimo"/>
              </a:rPr>
              <a:t>Fault-tolerant DFS employ mechanisms to detect and recover from failures. These mechanisms ensure that the system remains operational and data remains available in the face of failures.</a:t>
            </a:r>
          </a:p>
        </p:txBody>
      </p:sp>
      <p:sp>
        <p:nvSpPr>
          <p:cNvPr id="9" name="Freeform 9" descr="preencoded.png"/>
          <p:cNvSpPr/>
          <p:nvPr/>
        </p:nvSpPr>
        <p:spPr>
          <a:xfrm>
            <a:off x="7721204" y="3484661"/>
            <a:ext cx="1233041" cy="1973015"/>
          </a:xfrm>
          <a:custGeom>
            <a:avLst/>
            <a:gdLst/>
            <a:ahLst/>
            <a:cxnLst/>
            <a:rect l="l" t="t" r="r" b="b"/>
            <a:pathLst>
              <a:path w="1233041" h="1973015">
                <a:moveTo>
                  <a:pt x="0" y="0"/>
                </a:moveTo>
                <a:lnTo>
                  <a:pt x="1233041" y="0"/>
                </a:lnTo>
                <a:lnTo>
                  <a:pt x="1233041" y="1973015"/>
                </a:lnTo>
                <a:lnTo>
                  <a:pt x="0" y="1973015"/>
                </a:lnTo>
                <a:lnTo>
                  <a:pt x="0" y="0"/>
                </a:lnTo>
                <a:close/>
              </a:path>
            </a:pathLst>
          </a:custGeom>
          <a:blipFill>
            <a:blip r:embed="rId6"/>
            <a:stretch>
              <a:fillRect t="-141" b="-141"/>
            </a:stretch>
          </a:blipFill>
        </p:spPr>
      </p:sp>
      <p:sp>
        <p:nvSpPr>
          <p:cNvPr id="10" name="TextBox 10"/>
          <p:cNvSpPr txBox="1"/>
          <p:nvPr/>
        </p:nvSpPr>
        <p:spPr>
          <a:xfrm>
            <a:off x="9324082" y="3702695"/>
            <a:ext cx="3082826" cy="413742"/>
          </a:xfrm>
          <a:prstGeom prst="rect">
            <a:avLst/>
          </a:prstGeom>
        </p:spPr>
        <p:txBody>
          <a:bodyPr lIns="0" tIns="0" rIns="0" bIns="0" rtlCol="0" anchor="t">
            <a:spAutoFit/>
          </a:bodyPr>
          <a:lstStyle/>
          <a:p>
            <a:pPr algn="l">
              <a:lnSpc>
                <a:spcPts val="3000"/>
              </a:lnSpc>
            </a:pPr>
            <a:r>
              <a:rPr lang="en-US" sz="2375" b="1">
                <a:solidFill>
                  <a:srgbClr val="2A2742"/>
                </a:solidFill>
                <a:latin typeface="Arimo Bold"/>
                <a:ea typeface="Arimo Bold"/>
                <a:cs typeface="Arimo Bold"/>
                <a:sym typeface="Arimo Bold"/>
              </a:rPr>
              <a:t>Heartbeats</a:t>
            </a:r>
          </a:p>
        </p:txBody>
      </p:sp>
      <p:sp>
        <p:nvSpPr>
          <p:cNvPr id="11" name="TextBox 11"/>
          <p:cNvSpPr txBox="1"/>
          <p:nvPr/>
        </p:nvSpPr>
        <p:spPr>
          <a:xfrm>
            <a:off x="9324082" y="4178647"/>
            <a:ext cx="8100715" cy="874811"/>
          </a:xfrm>
          <a:prstGeom prst="rect">
            <a:avLst/>
          </a:prstGeom>
        </p:spPr>
        <p:txBody>
          <a:bodyPr lIns="0" tIns="0" rIns="0" bIns="0" rtlCol="0" anchor="t">
            <a:spAutoFit/>
          </a:bodyPr>
          <a:lstStyle/>
          <a:p>
            <a:pPr algn="l">
              <a:lnSpc>
                <a:spcPts val="3062"/>
              </a:lnSpc>
            </a:pPr>
            <a:r>
              <a:rPr lang="en-US" sz="1937">
                <a:solidFill>
                  <a:srgbClr val="2A2742"/>
                </a:solidFill>
                <a:latin typeface="Arimo"/>
                <a:ea typeface="Arimo"/>
                <a:cs typeface="Arimo"/>
                <a:sym typeface="Arimo"/>
              </a:rPr>
              <a:t>Periodic messages exchanged between nodes to verify their availability. If a node fails to respond, it is considered down.</a:t>
            </a:r>
          </a:p>
        </p:txBody>
      </p:sp>
      <p:sp>
        <p:nvSpPr>
          <p:cNvPr id="12" name="Freeform 12" descr="preencoded.png"/>
          <p:cNvSpPr/>
          <p:nvPr/>
        </p:nvSpPr>
        <p:spPr>
          <a:xfrm>
            <a:off x="7721204" y="5457676"/>
            <a:ext cx="1233041" cy="1973015"/>
          </a:xfrm>
          <a:custGeom>
            <a:avLst/>
            <a:gdLst/>
            <a:ahLst/>
            <a:cxnLst/>
            <a:rect l="l" t="t" r="r" b="b"/>
            <a:pathLst>
              <a:path w="1233041" h="1973015">
                <a:moveTo>
                  <a:pt x="0" y="0"/>
                </a:moveTo>
                <a:lnTo>
                  <a:pt x="1233041" y="0"/>
                </a:lnTo>
                <a:lnTo>
                  <a:pt x="1233041" y="1973015"/>
                </a:lnTo>
                <a:lnTo>
                  <a:pt x="0" y="1973015"/>
                </a:lnTo>
                <a:lnTo>
                  <a:pt x="0" y="0"/>
                </a:lnTo>
                <a:close/>
              </a:path>
            </a:pathLst>
          </a:custGeom>
          <a:blipFill>
            <a:blip r:embed="rId7"/>
            <a:stretch>
              <a:fillRect t="-141" b="-141"/>
            </a:stretch>
          </a:blipFill>
        </p:spPr>
      </p:sp>
      <p:sp>
        <p:nvSpPr>
          <p:cNvPr id="13" name="TextBox 13"/>
          <p:cNvSpPr txBox="1"/>
          <p:nvPr/>
        </p:nvSpPr>
        <p:spPr>
          <a:xfrm>
            <a:off x="9324082" y="5675710"/>
            <a:ext cx="3082826" cy="413742"/>
          </a:xfrm>
          <a:prstGeom prst="rect">
            <a:avLst/>
          </a:prstGeom>
        </p:spPr>
        <p:txBody>
          <a:bodyPr lIns="0" tIns="0" rIns="0" bIns="0" rtlCol="0" anchor="t">
            <a:spAutoFit/>
          </a:bodyPr>
          <a:lstStyle/>
          <a:p>
            <a:pPr algn="l">
              <a:lnSpc>
                <a:spcPts val="3000"/>
              </a:lnSpc>
            </a:pPr>
            <a:r>
              <a:rPr lang="en-US" sz="2375" b="1">
                <a:solidFill>
                  <a:srgbClr val="2A2742"/>
                </a:solidFill>
                <a:latin typeface="Arimo Bold"/>
                <a:ea typeface="Arimo Bold"/>
                <a:cs typeface="Arimo Bold"/>
                <a:sym typeface="Arimo Bold"/>
              </a:rPr>
              <a:t>Timeout Mechanisms</a:t>
            </a:r>
          </a:p>
        </p:txBody>
      </p:sp>
      <p:sp>
        <p:nvSpPr>
          <p:cNvPr id="14" name="TextBox 14"/>
          <p:cNvSpPr txBox="1"/>
          <p:nvPr/>
        </p:nvSpPr>
        <p:spPr>
          <a:xfrm>
            <a:off x="9324082" y="6151661"/>
            <a:ext cx="8100715" cy="874811"/>
          </a:xfrm>
          <a:prstGeom prst="rect">
            <a:avLst/>
          </a:prstGeom>
        </p:spPr>
        <p:txBody>
          <a:bodyPr lIns="0" tIns="0" rIns="0" bIns="0" rtlCol="0" anchor="t">
            <a:spAutoFit/>
          </a:bodyPr>
          <a:lstStyle/>
          <a:p>
            <a:pPr algn="l">
              <a:lnSpc>
                <a:spcPts val="3062"/>
              </a:lnSpc>
            </a:pPr>
            <a:r>
              <a:rPr lang="en-US" sz="1937">
                <a:solidFill>
                  <a:srgbClr val="2A2742"/>
                </a:solidFill>
                <a:latin typeface="Arimo"/>
                <a:ea typeface="Arimo"/>
                <a:cs typeface="Arimo"/>
                <a:sym typeface="Arimo"/>
              </a:rPr>
              <a:t>If a node doesn't respond within a specified time, it is considered unresponsive, triggering fault detection and recovery procedures.</a:t>
            </a:r>
          </a:p>
        </p:txBody>
      </p:sp>
      <p:sp>
        <p:nvSpPr>
          <p:cNvPr id="15" name="Freeform 15" descr="preencoded.png"/>
          <p:cNvSpPr/>
          <p:nvPr/>
        </p:nvSpPr>
        <p:spPr>
          <a:xfrm>
            <a:off x="7721204" y="7430691"/>
            <a:ext cx="1233041" cy="1973015"/>
          </a:xfrm>
          <a:custGeom>
            <a:avLst/>
            <a:gdLst/>
            <a:ahLst/>
            <a:cxnLst/>
            <a:rect l="l" t="t" r="r" b="b"/>
            <a:pathLst>
              <a:path w="1233041" h="1973015">
                <a:moveTo>
                  <a:pt x="0" y="0"/>
                </a:moveTo>
                <a:lnTo>
                  <a:pt x="1233041" y="0"/>
                </a:lnTo>
                <a:lnTo>
                  <a:pt x="1233041" y="1973015"/>
                </a:lnTo>
                <a:lnTo>
                  <a:pt x="0" y="1973015"/>
                </a:lnTo>
                <a:lnTo>
                  <a:pt x="0" y="0"/>
                </a:lnTo>
                <a:close/>
              </a:path>
            </a:pathLst>
          </a:custGeom>
          <a:blipFill>
            <a:blip r:embed="rId8"/>
            <a:stretch>
              <a:fillRect t="-141" b="-141"/>
            </a:stretch>
          </a:blipFill>
        </p:spPr>
      </p:sp>
      <p:sp>
        <p:nvSpPr>
          <p:cNvPr id="16" name="TextBox 16"/>
          <p:cNvSpPr txBox="1"/>
          <p:nvPr/>
        </p:nvSpPr>
        <p:spPr>
          <a:xfrm>
            <a:off x="9324082" y="7648724"/>
            <a:ext cx="4793605" cy="413742"/>
          </a:xfrm>
          <a:prstGeom prst="rect">
            <a:avLst/>
          </a:prstGeom>
        </p:spPr>
        <p:txBody>
          <a:bodyPr lIns="0" tIns="0" rIns="0" bIns="0" rtlCol="0" anchor="t">
            <a:spAutoFit/>
          </a:bodyPr>
          <a:lstStyle/>
          <a:p>
            <a:pPr algn="l">
              <a:lnSpc>
                <a:spcPts val="3000"/>
              </a:lnSpc>
            </a:pPr>
            <a:r>
              <a:rPr lang="en-US" sz="2375" b="1" dirty="0">
                <a:solidFill>
                  <a:srgbClr val="2A2742"/>
                </a:solidFill>
                <a:latin typeface="Arimo Bold"/>
                <a:ea typeface="Arimo Bold"/>
                <a:cs typeface="Arimo Bold"/>
                <a:sym typeface="Arimo Bold"/>
              </a:rPr>
              <a:t>Redundant Communication Paths</a:t>
            </a:r>
          </a:p>
        </p:txBody>
      </p:sp>
      <p:sp>
        <p:nvSpPr>
          <p:cNvPr id="17" name="TextBox 17"/>
          <p:cNvSpPr txBox="1"/>
          <p:nvPr/>
        </p:nvSpPr>
        <p:spPr>
          <a:xfrm>
            <a:off x="9333757" y="8417198"/>
            <a:ext cx="8100715" cy="874811"/>
          </a:xfrm>
          <a:prstGeom prst="rect">
            <a:avLst/>
          </a:prstGeom>
        </p:spPr>
        <p:txBody>
          <a:bodyPr lIns="0" tIns="0" rIns="0" bIns="0" rtlCol="0" anchor="t">
            <a:spAutoFit/>
          </a:bodyPr>
          <a:lstStyle/>
          <a:p>
            <a:pPr algn="l">
              <a:lnSpc>
                <a:spcPts val="3062"/>
              </a:lnSpc>
            </a:pPr>
            <a:r>
              <a:rPr lang="en-US" sz="1937" dirty="0">
                <a:solidFill>
                  <a:srgbClr val="2A2742"/>
                </a:solidFill>
                <a:latin typeface="Arimo"/>
                <a:ea typeface="Arimo"/>
                <a:cs typeface="Arimo"/>
                <a:sym typeface="Arimo"/>
              </a:rPr>
              <a:t>Data is replicated across multiple nodes, and communication paths are designed to bypass faulty nodes, ensuring message delivery.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sp>
      <p:sp>
        <p:nvSpPr>
          <p:cNvPr id="6" name="Freeform 6" descr="preencoded.png"/>
          <p:cNvSpPr/>
          <p:nvPr/>
        </p:nvSpPr>
        <p:spPr>
          <a:xfrm>
            <a:off x="313284" y="3066306"/>
            <a:ext cx="6231285" cy="4154240"/>
          </a:xfrm>
          <a:custGeom>
            <a:avLst/>
            <a:gdLst/>
            <a:ahLst/>
            <a:cxnLst/>
            <a:rect l="l" t="t" r="r" b="b"/>
            <a:pathLst>
              <a:path w="6231285" h="4154240">
                <a:moveTo>
                  <a:pt x="0" y="0"/>
                </a:moveTo>
                <a:lnTo>
                  <a:pt x="6231285" y="0"/>
                </a:lnTo>
                <a:lnTo>
                  <a:pt x="6231285" y="4154240"/>
                </a:lnTo>
                <a:lnTo>
                  <a:pt x="0" y="4154240"/>
                </a:lnTo>
                <a:lnTo>
                  <a:pt x="0" y="0"/>
                </a:lnTo>
                <a:close/>
              </a:path>
            </a:pathLst>
          </a:custGeom>
          <a:blipFill>
            <a:blip r:embed="rId5"/>
            <a:stretch>
              <a:fillRect/>
            </a:stretch>
          </a:blipFill>
        </p:spPr>
      </p:sp>
      <p:sp>
        <p:nvSpPr>
          <p:cNvPr id="7" name="TextBox 7"/>
          <p:cNvSpPr txBox="1"/>
          <p:nvPr/>
        </p:nvSpPr>
        <p:spPr>
          <a:xfrm>
            <a:off x="7735341" y="876895"/>
            <a:ext cx="6858000" cy="728982"/>
          </a:xfrm>
          <a:prstGeom prst="rect">
            <a:avLst/>
          </a:prstGeom>
        </p:spPr>
        <p:txBody>
          <a:bodyPr wrap="square" lIns="0" tIns="0" rIns="0" bIns="0" rtlCol="0" anchor="t">
            <a:spAutoFit/>
          </a:bodyPr>
          <a:lstStyle/>
          <a:p>
            <a:pPr algn="l">
              <a:lnSpc>
                <a:spcPts val="6125"/>
              </a:lnSpc>
            </a:pPr>
            <a:r>
              <a:rPr lang="en-US" sz="4875" b="1" dirty="0">
                <a:solidFill>
                  <a:srgbClr val="231971"/>
                </a:solidFill>
                <a:latin typeface="Arimo Bold"/>
                <a:ea typeface="Arimo Bold"/>
                <a:cs typeface="Arimo Bold"/>
                <a:sym typeface="Arimo Bold"/>
              </a:rPr>
              <a:t>Consensus Algorithms</a:t>
            </a:r>
          </a:p>
        </p:txBody>
      </p:sp>
      <p:sp>
        <p:nvSpPr>
          <p:cNvPr id="8" name="TextBox 8"/>
          <p:cNvSpPr txBox="1"/>
          <p:nvPr/>
        </p:nvSpPr>
        <p:spPr>
          <a:xfrm>
            <a:off x="7735341" y="1988492"/>
            <a:ext cx="9675316" cy="1298972"/>
          </a:xfrm>
          <a:prstGeom prst="rect">
            <a:avLst/>
          </a:prstGeom>
        </p:spPr>
        <p:txBody>
          <a:bodyPr lIns="0" tIns="0" rIns="0" bIns="0" rtlCol="0" anchor="t">
            <a:spAutoFit/>
          </a:bodyPr>
          <a:lstStyle/>
          <a:p>
            <a:pPr algn="l">
              <a:lnSpc>
                <a:spcPts val="3125"/>
              </a:lnSpc>
            </a:pPr>
            <a:r>
              <a:rPr lang="en-US" sz="1937" dirty="0">
                <a:solidFill>
                  <a:srgbClr val="2A2742"/>
                </a:solidFill>
                <a:latin typeface="Arimo"/>
                <a:ea typeface="Arimo"/>
                <a:cs typeface="Arimo"/>
                <a:sym typeface="Arimo"/>
              </a:rPr>
              <a:t>Consensus algorithms are essential in fault-tolerant DFS to ensure that all nodes agree on the state of the system and data, particularly during failures. These algorithms enable a distributed decision-making process, ensuring consistency and data integrity.</a:t>
            </a:r>
          </a:p>
        </p:txBody>
      </p:sp>
      <p:grpSp>
        <p:nvGrpSpPr>
          <p:cNvPr id="9" name="Group 9"/>
          <p:cNvGrpSpPr/>
          <p:nvPr/>
        </p:nvGrpSpPr>
        <p:grpSpPr>
          <a:xfrm>
            <a:off x="7730579" y="3564731"/>
            <a:ext cx="9684841" cy="5802511"/>
            <a:chOff x="0" y="0"/>
            <a:chExt cx="12913122" cy="7736682"/>
          </a:xfrm>
        </p:grpSpPr>
        <p:sp>
          <p:nvSpPr>
            <p:cNvPr id="10" name="Freeform 10"/>
            <p:cNvSpPr/>
            <p:nvPr/>
          </p:nvSpPr>
          <p:spPr>
            <a:xfrm>
              <a:off x="0" y="0"/>
              <a:ext cx="12912979" cy="7736713"/>
            </a:xfrm>
            <a:custGeom>
              <a:avLst/>
              <a:gdLst/>
              <a:ahLst/>
              <a:cxnLst/>
              <a:rect l="l" t="t" r="r" b="b"/>
              <a:pathLst>
                <a:path w="12912979" h="7736713">
                  <a:moveTo>
                    <a:pt x="0" y="146812"/>
                  </a:moveTo>
                  <a:cubicBezTo>
                    <a:pt x="0" y="65659"/>
                    <a:pt x="65786" y="0"/>
                    <a:pt x="146812" y="0"/>
                  </a:cubicBezTo>
                  <a:lnTo>
                    <a:pt x="12766167" y="0"/>
                  </a:lnTo>
                  <a:lnTo>
                    <a:pt x="12766167" y="6350"/>
                  </a:lnTo>
                  <a:lnTo>
                    <a:pt x="12766167" y="0"/>
                  </a:lnTo>
                  <a:cubicBezTo>
                    <a:pt x="12847320" y="0"/>
                    <a:pt x="12912979" y="65659"/>
                    <a:pt x="12912979" y="146812"/>
                  </a:cubicBezTo>
                  <a:lnTo>
                    <a:pt x="12906629" y="146812"/>
                  </a:lnTo>
                  <a:lnTo>
                    <a:pt x="12912979" y="146812"/>
                  </a:lnTo>
                  <a:lnTo>
                    <a:pt x="12912979" y="7589901"/>
                  </a:lnTo>
                  <a:lnTo>
                    <a:pt x="12906629" y="7589901"/>
                  </a:lnTo>
                  <a:lnTo>
                    <a:pt x="12912979" y="7589901"/>
                  </a:lnTo>
                  <a:cubicBezTo>
                    <a:pt x="12912979" y="7670927"/>
                    <a:pt x="12847193" y="7736713"/>
                    <a:pt x="12766167" y="7736713"/>
                  </a:cubicBezTo>
                  <a:lnTo>
                    <a:pt x="12766167" y="7730363"/>
                  </a:lnTo>
                  <a:lnTo>
                    <a:pt x="12766167" y="7736713"/>
                  </a:lnTo>
                  <a:lnTo>
                    <a:pt x="146812" y="7736713"/>
                  </a:lnTo>
                  <a:lnTo>
                    <a:pt x="146812" y="7730363"/>
                  </a:lnTo>
                  <a:lnTo>
                    <a:pt x="146812" y="7736713"/>
                  </a:lnTo>
                  <a:cubicBezTo>
                    <a:pt x="65786" y="7736713"/>
                    <a:pt x="0" y="7670927"/>
                    <a:pt x="0" y="7589901"/>
                  </a:cubicBezTo>
                  <a:lnTo>
                    <a:pt x="0" y="146812"/>
                  </a:lnTo>
                  <a:lnTo>
                    <a:pt x="6350" y="146812"/>
                  </a:lnTo>
                  <a:lnTo>
                    <a:pt x="0" y="146812"/>
                  </a:lnTo>
                  <a:moveTo>
                    <a:pt x="12700" y="146812"/>
                  </a:moveTo>
                  <a:lnTo>
                    <a:pt x="12700" y="7589901"/>
                  </a:lnTo>
                  <a:lnTo>
                    <a:pt x="6350" y="7589901"/>
                  </a:lnTo>
                  <a:lnTo>
                    <a:pt x="12700" y="7589901"/>
                  </a:lnTo>
                  <a:cubicBezTo>
                    <a:pt x="12700" y="7663942"/>
                    <a:pt x="72771" y="7724013"/>
                    <a:pt x="146812" y="7724013"/>
                  </a:cubicBezTo>
                  <a:lnTo>
                    <a:pt x="12766167" y="7724013"/>
                  </a:lnTo>
                  <a:cubicBezTo>
                    <a:pt x="12840208" y="7724013"/>
                    <a:pt x="12900279" y="7663942"/>
                    <a:pt x="12900279" y="7589901"/>
                  </a:cubicBezTo>
                  <a:lnTo>
                    <a:pt x="12900279" y="146812"/>
                  </a:lnTo>
                  <a:cubicBezTo>
                    <a:pt x="12900279" y="72771"/>
                    <a:pt x="12840208" y="12700"/>
                    <a:pt x="12766167" y="12700"/>
                  </a:cubicBezTo>
                  <a:lnTo>
                    <a:pt x="146812" y="12700"/>
                  </a:lnTo>
                  <a:lnTo>
                    <a:pt x="146812" y="6350"/>
                  </a:lnTo>
                  <a:lnTo>
                    <a:pt x="146812" y="12700"/>
                  </a:lnTo>
                  <a:cubicBezTo>
                    <a:pt x="72771" y="12700"/>
                    <a:pt x="12700" y="72771"/>
                    <a:pt x="12700" y="146812"/>
                  </a:cubicBezTo>
                  <a:close/>
                </a:path>
              </a:pathLst>
            </a:custGeom>
            <a:solidFill>
              <a:srgbClr val="000000">
                <a:alpha val="7843"/>
              </a:srgbClr>
            </a:solidFill>
          </p:spPr>
        </p:sp>
      </p:grpSp>
      <p:grpSp>
        <p:nvGrpSpPr>
          <p:cNvPr id="11" name="Group 11"/>
          <p:cNvGrpSpPr/>
          <p:nvPr/>
        </p:nvGrpSpPr>
        <p:grpSpPr>
          <a:xfrm>
            <a:off x="7744866" y="3579019"/>
            <a:ext cx="9656266" cy="1523405"/>
            <a:chOff x="0" y="0"/>
            <a:chExt cx="12875022" cy="2031207"/>
          </a:xfrm>
        </p:grpSpPr>
        <p:sp>
          <p:nvSpPr>
            <p:cNvPr id="12" name="Freeform 12"/>
            <p:cNvSpPr/>
            <p:nvPr/>
          </p:nvSpPr>
          <p:spPr>
            <a:xfrm>
              <a:off x="0" y="0"/>
              <a:ext cx="12875006" cy="2031238"/>
            </a:xfrm>
            <a:custGeom>
              <a:avLst/>
              <a:gdLst/>
              <a:ahLst/>
              <a:cxnLst/>
              <a:rect l="l" t="t" r="r" b="b"/>
              <a:pathLst>
                <a:path w="12875006" h="2031238">
                  <a:moveTo>
                    <a:pt x="0" y="0"/>
                  </a:moveTo>
                  <a:lnTo>
                    <a:pt x="12875006" y="0"/>
                  </a:lnTo>
                  <a:lnTo>
                    <a:pt x="12875006" y="2031238"/>
                  </a:lnTo>
                  <a:lnTo>
                    <a:pt x="0" y="2031238"/>
                  </a:lnTo>
                  <a:close/>
                </a:path>
              </a:pathLst>
            </a:custGeom>
            <a:solidFill>
              <a:srgbClr val="FFFFFF">
                <a:alpha val="3922"/>
              </a:srgbClr>
            </a:solidFill>
          </p:spPr>
        </p:sp>
      </p:grpSp>
      <p:sp>
        <p:nvSpPr>
          <p:cNvPr id="13" name="TextBox 13"/>
          <p:cNvSpPr txBox="1"/>
          <p:nvPr/>
        </p:nvSpPr>
        <p:spPr>
          <a:xfrm>
            <a:off x="7995494" y="3643610"/>
            <a:ext cx="4322117" cy="496490"/>
          </a:xfrm>
          <a:prstGeom prst="rect">
            <a:avLst/>
          </a:prstGeom>
        </p:spPr>
        <p:txBody>
          <a:bodyPr lIns="0" tIns="0" rIns="0" bIns="0" rtlCol="0" anchor="t">
            <a:spAutoFit/>
          </a:bodyPr>
          <a:lstStyle/>
          <a:p>
            <a:pPr algn="l">
              <a:lnSpc>
                <a:spcPts val="3125"/>
              </a:lnSpc>
            </a:pPr>
            <a:r>
              <a:rPr lang="en-US" sz="1937">
                <a:solidFill>
                  <a:srgbClr val="2A2742"/>
                </a:solidFill>
                <a:latin typeface="Arimo"/>
                <a:ea typeface="Arimo"/>
                <a:cs typeface="Arimo"/>
                <a:sym typeface="Arimo"/>
              </a:rPr>
              <a:t>Paxos</a:t>
            </a:r>
          </a:p>
        </p:txBody>
      </p:sp>
      <p:sp>
        <p:nvSpPr>
          <p:cNvPr id="14" name="TextBox 14"/>
          <p:cNvSpPr txBox="1"/>
          <p:nvPr/>
        </p:nvSpPr>
        <p:spPr>
          <a:xfrm>
            <a:off x="12828389" y="3643610"/>
            <a:ext cx="4322118" cy="1298973"/>
          </a:xfrm>
          <a:prstGeom prst="rect">
            <a:avLst/>
          </a:prstGeom>
        </p:spPr>
        <p:txBody>
          <a:bodyPr lIns="0" tIns="0" rIns="0" bIns="0" rtlCol="0" anchor="t">
            <a:spAutoFit/>
          </a:bodyPr>
          <a:lstStyle/>
          <a:p>
            <a:pPr algn="l">
              <a:lnSpc>
                <a:spcPts val="3125"/>
              </a:lnSpc>
            </a:pPr>
            <a:r>
              <a:rPr lang="en-US" sz="1937">
                <a:solidFill>
                  <a:srgbClr val="2A2742"/>
                </a:solidFill>
                <a:latin typeface="Arimo"/>
                <a:ea typeface="Arimo"/>
                <a:cs typeface="Arimo"/>
                <a:sym typeface="Arimo"/>
              </a:rPr>
              <a:t>A complex algorithm that allows for a distributed consensus among nodes, even if some nodes fail.</a:t>
            </a:r>
          </a:p>
        </p:txBody>
      </p:sp>
      <p:grpSp>
        <p:nvGrpSpPr>
          <p:cNvPr id="15" name="Group 15"/>
          <p:cNvGrpSpPr/>
          <p:nvPr/>
        </p:nvGrpSpPr>
        <p:grpSpPr>
          <a:xfrm>
            <a:off x="7744866" y="5102424"/>
            <a:ext cx="9656266" cy="1924645"/>
            <a:chOff x="0" y="0"/>
            <a:chExt cx="12875022" cy="2566193"/>
          </a:xfrm>
        </p:grpSpPr>
        <p:sp>
          <p:nvSpPr>
            <p:cNvPr id="16" name="Freeform 16"/>
            <p:cNvSpPr/>
            <p:nvPr/>
          </p:nvSpPr>
          <p:spPr>
            <a:xfrm>
              <a:off x="0" y="0"/>
              <a:ext cx="12875006" cy="2566162"/>
            </a:xfrm>
            <a:custGeom>
              <a:avLst/>
              <a:gdLst/>
              <a:ahLst/>
              <a:cxnLst/>
              <a:rect l="l" t="t" r="r" b="b"/>
              <a:pathLst>
                <a:path w="12875006" h="2566162">
                  <a:moveTo>
                    <a:pt x="0" y="0"/>
                  </a:moveTo>
                  <a:lnTo>
                    <a:pt x="12875006" y="0"/>
                  </a:lnTo>
                  <a:lnTo>
                    <a:pt x="12875006" y="2566162"/>
                  </a:lnTo>
                  <a:lnTo>
                    <a:pt x="0" y="2566162"/>
                  </a:lnTo>
                  <a:close/>
                </a:path>
              </a:pathLst>
            </a:custGeom>
            <a:solidFill>
              <a:srgbClr val="000000">
                <a:alpha val="3922"/>
              </a:srgbClr>
            </a:solidFill>
          </p:spPr>
        </p:sp>
      </p:grpSp>
      <p:sp>
        <p:nvSpPr>
          <p:cNvPr id="17" name="TextBox 17"/>
          <p:cNvSpPr txBox="1"/>
          <p:nvPr/>
        </p:nvSpPr>
        <p:spPr>
          <a:xfrm>
            <a:off x="7995494" y="5167015"/>
            <a:ext cx="4322117" cy="496490"/>
          </a:xfrm>
          <a:prstGeom prst="rect">
            <a:avLst/>
          </a:prstGeom>
        </p:spPr>
        <p:txBody>
          <a:bodyPr lIns="0" tIns="0" rIns="0" bIns="0" rtlCol="0" anchor="t">
            <a:spAutoFit/>
          </a:bodyPr>
          <a:lstStyle/>
          <a:p>
            <a:pPr algn="l">
              <a:lnSpc>
                <a:spcPts val="3125"/>
              </a:lnSpc>
            </a:pPr>
            <a:r>
              <a:rPr lang="en-US" sz="1937">
                <a:solidFill>
                  <a:srgbClr val="2A2742"/>
                </a:solidFill>
                <a:latin typeface="Arimo"/>
                <a:ea typeface="Arimo"/>
                <a:cs typeface="Arimo"/>
                <a:sym typeface="Arimo"/>
              </a:rPr>
              <a:t>Raft</a:t>
            </a:r>
          </a:p>
        </p:txBody>
      </p:sp>
      <p:sp>
        <p:nvSpPr>
          <p:cNvPr id="18" name="TextBox 18"/>
          <p:cNvSpPr txBox="1"/>
          <p:nvPr/>
        </p:nvSpPr>
        <p:spPr>
          <a:xfrm>
            <a:off x="12828389" y="5167015"/>
            <a:ext cx="4322118" cy="1700212"/>
          </a:xfrm>
          <a:prstGeom prst="rect">
            <a:avLst/>
          </a:prstGeom>
        </p:spPr>
        <p:txBody>
          <a:bodyPr lIns="0" tIns="0" rIns="0" bIns="0" rtlCol="0" anchor="t">
            <a:spAutoFit/>
          </a:bodyPr>
          <a:lstStyle/>
          <a:p>
            <a:pPr algn="l">
              <a:lnSpc>
                <a:spcPts val="3125"/>
              </a:lnSpc>
            </a:pPr>
            <a:r>
              <a:rPr lang="en-US" sz="1937">
                <a:solidFill>
                  <a:srgbClr val="2A2742"/>
                </a:solidFill>
                <a:latin typeface="Arimo"/>
                <a:ea typeface="Arimo"/>
                <a:cs typeface="Arimo"/>
                <a:sym typeface="Arimo"/>
              </a:rPr>
              <a:t>A simpler and more practical alternative to Paxos, offering a more streamlined and easier-to-understand consensus mechanism.</a:t>
            </a:r>
          </a:p>
        </p:txBody>
      </p:sp>
      <p:grpSp>
        <p:nvGrpSpPr>
          <p:cNvPr id="19" name="Group 19"/>
          <p:cNvGrpSpPr/>
          <p:nvPr/>
        </p:nvGrpSpPr>
        <p:grpSpPr>
          <a:xfrm>
            <a:off x="7744866" y="7027069"/>
            <a:ext cx="9656266" cy="2325886"/>
            <a:chOff x="0" y="0"/>
            <a:chExt cx="12875022" cy="3101182"/>
          </a:xfrm>
        </p:grpSpPr>
        <p:sp>
          <p:nvSpPr>
            <p:cNvPr id="20" name="Freeform 20"/>
            <p:cNvSpPr/>
            <p:nvPr/>
          </p:nvSpPr>
          <p:spPr>
            <a:xfrm>
              <a:off x="0" y="0"/>
              <a:ext cx="12875006" cy="3101213"/>
            </a:xfrm>
            <a:custGeom>
              <a:avLst/>
              <a:gdLst/>
              <a:ahLst/>
              <a:cxnLst/>
              <a:rect l="l" t="t" r="r" b="b"/>
              <a:pathLst>
                <a:path w="12875006" h="3101213">
                  <a:moveTo>
                    <a:pt x="0" y="0"/>
                  </a:moveTo>
                  <a:lnTo>
                    <a:pt x="12875006" y="0"/>
                  </a:lnTo>
                  <a:lnTo>
                    <a:pt x="12875006" y="3101213"/>
                  </a:lnTo>
                  <a:lnTo>
                    <a:pt x="0" y="3101213"/>
                  </a:lnTo>
                  <a:close/>
                </a:path>
              </a:pathLst>
            </a:custGeom>
            <a:solidFill>
              <a:srgbClr val="FFFFFF">
                <a:alpha val="3922"/>
              </a:srgbClr>
            </a:solidFill>
          </p:spPr>
        </p:sp>
      </p:grpSp>
      <p:sp>
        <p:nvSpPr>
          <p:cNvPr id="21" name="TextBox 21"/>
          <p:cNvSpPr txBox="1"/>
          <p:nvPr/>
        </p:nvSpPr>
        <p:spPr>
          <a:xfrm>
            <a:off x="7995494" y="7091660"/>
            <a:ext cx="4322117" cy="496490"/>
          </a:xfrm>
          <a:prstGeom prst="rect">
            <a:avLst/>
          </a:prstGeom>
        </p:spPr>
        <p:txBody>
          <a:bodyPr lIns="0" tIns="0" rIns="0" bIns="0" rtlCol="0" anchor="t">
            <a:spAutoFit/>
          </a:bodyPr>
          <a:lstStyle/>
          <a:p>
            <a:pPr algn="l">
              <a:lnSpc>
                <a:spcPts val="3125"/>
              </a:lnSpc>
            </a:pPr>
            <a:r>
              <a:rPr lang="en-US" sz="1937">
                <a:solidFill>
                  <a:srgbClr val="2A2742"/>
                </a:solidFill>
                <a:latin typeface="Arimo"/>
                <a:ea typeface="Arimo"/>
                <a:cs typeface="Arimo"/>
                <a:sym typeface="Arimo"/>
              </a:rPr>
              <a:t>Byzantine Fault Tolerance</a:t>
            </a:r>
          </a:p>
        </p:txBody>
      </p:sp>
      <p:sp>
        <p:nvSpPr>
          <p:cNvPr id="22" name="TextBox 22"/>
          <p:cNvSpPr txBox="1"/>
          <p:nvPr/>
        </p:nvSpPr>
        <p:spPr>
          <a:xfrm>
            <a:off x="12828389" y="7091660"/>
            <a:ext cx="4322118" cy="2101454"/>
          </a:xfrm>
          <a:prstGeom prst="rect">
            <a:avLst/>
          </a:prstGeom>
        </p:spPr>
        <p:txBody>
          <a:bodyPr lIns="0" tIns="0" rIns="0" bIns="0" rtlCol="0" anchor="t">
            <a:spAutoFit/>
          </a:bodyPr>
          <a:lstStyle/>
          <a:p>
            <a:pPr algn="l">
              <a:lnSpc>
                <a:spcPts val="3125"/>
              </a:lnSpc>
            </a:pPr>
            <a:r>
              <a:rPr lang="en-US" sz="1937">
                <a:solidFill>
                  <a:srgbClr val="2A2742"/>
                </a:solidFill>
                <a:latin typeface="Arimo"/>
                <a:ea typeface="Arimo"/>
                <a:cs typeface="Arimo"/>
                <a:sym typeface="Arimo"/>
              </a:rPr>
              <a:t>Handles scenarios where some nodes may behave maliciously or provide inconsistent information. This is particularly crucial in distributed systems.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AFA">
                <a:alpha val="74902"/>
              </a:srgbClr>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7" name="Freeform 7" descr="preencoded.png"/>
          <p:cNvSpPr/>
          <p:nvPr/>
        </p:nvSpPr>
        <p:spPr>
          <a:xfrm>
            <a:off x="11694319" y="1767780"/>
            <a:ext cx="6329214" cy="6751290"/>
          </a:xfrm>
          <a:custGeom>
            <a:avLst/>
            <a:gdLst/>
            <a:ahLst/>
            <a:cxnLst/>
            <a:rect l="l" t="t" r="r" b="b"/>
            <a:pathLst>
              <a:path w="6329214" h="6751290">
                <a:moveTo>
                  <a:pt x="0" y="0"/>
                </a:moveTo>
                <a:lnTo>
                  <a:pt x="6329213" y="0"/>
                </a:lnTo>
                <a:lnTo>
                  <a:pt x="6329213" y="6751290"/>
                </a:lnTo>
                <a:lnTo>
                  <a:pt x="0" y="6751290"/>
                </a:lnTo>
                <a:lnTo>
                  <a:pt x="0" y="0"/>
                </a:lnTo>
                <a:close/>
              </a:path>
            </a:pathLst>
          </a:custGeom>
          <a:blipFill>
            <a:blip r:embed="rId6"/>
            <a:stretch>
              <a:fillRect t="-47" b="-47"/>
            </a:stretch>
          </a:blipFill>
        </p:spPr>
      </p:sp>
      <p:sp>
        <p:nvSpPr>
          <p:cNvPr id="8" name="TextBox 8"/>
          <p:cNvSpPr txBox="1"/>
          <p:nvPr/>
        </p:nvSpPr>
        <p:spPr>
          <a:xfrm>
            <a:off x="740270" y="544711"/>
            <a:ext cx="8403729" cy="620554"/>
          </a:xfrm>
          <a:prstGeom prst="rect">
            <a:avLst/>
          </a:prstGeom>
        </p:spPr>
        <p:txBody>
          <a:bodyPr wrap="square" lIns="0" tIns="0" rIns="0" bIns="0" rtlCol="0" anchor="t">
            <a:spAutoFit/>
          </a:bodyPr>
          <a:lstStyle/>
          <a:p>
            <a:pPr algn="l">
              <a:lnSpc>
                <a:spcPts val="5187"/>
              </a:lnSpc>
            </a:pPr>
            <a:r>
              <a:rPr lang="en-US" sz="4124" b="1" dirty="0">
                <a:solidFill>
                  <a:srgbClr val="231971"/>
                </a:solidFill>
                <a:latin typeface="Arimo Bold"/>
                <a:ea typeface="Arimo Bold"/>
                <a:cs typeface="Arimo Bold"/>
                <a:sym typeface="Arimo Bold"/>
              </a:rPr>
              <a:t>Challenges in Fault-Tolerant DFS</a:t>
            </a:r>
          </a:p>
        </p:txBody>
      </p:sp>
      <p:sp>
        <p:nvSpPr>
          <p:cNvPr id="9" name="TextBox 9"/>
          <p:cNvSpPr txBox="1"/>
          <p:nvPr/>
        </p:nvSpPr>
        <p:spPr>
          <a:xfrm>
            <a:off x="740271" y="1475185"/>
            <a:ext cx="9949457" cy="1100584"/>
          </a:xfrm>
          <a:prstGeom prst="rect">
            <a:avLst/>
          </a:prstGeom>
        </p:spPr>
        <p:txBody>
          <a:bodyPr lIns="0" tIns="0" rIns="0" bIns="0" rtlCol="0" anchor="t">
            <a:spAutoFit/>
          </a:bodyPr>
          <a:lstStyle/>
          <a:p>
            <a:pPr algn="l">
              <a:lnSpc>
                <a:spcPts val="2625"/>
              </a:lnSpc>
            </a:pPr>
            <a:r>
              <a:rPr lang="en-US" sz="1625" dirty="0">
                <a:solidFill>
                  <a:srgbClr val="2A2742"/>
                </a:solidFill>
                <a:latin typeface="Arimo"/>
                <a:ea typeface="Arimo"/>
                <a:cs typeface="Arimo"/>
                <a:sym typeface="Arimo"/>
              </a:rPr>
              <a:t>Building a fault-tolerant DFS presents several challenges, demanding careful design and implementation. These challenges are intricately intertwined with the complexities of distributed systems and the need for robustness and reliability.</a:t>
            </a:r>
          </a:p>
        </p:txBody>
      </p:sp>
      <p:sp>
        <p:nvSpPr>
          <p:cNvPr id="10" name="Freeform 10" descr="preencoded.png"/>
          <p:cNvSpPr/>
          <p:nvPr/>
        </p:nvSpPr>
        <p:spPr>
          <a:xfrm>
            <a:off x="740271" y="2813596"/>
            <a:ext cx="528638" cy="528638"/>
          </a:xfrm>
          <a:custGeom>
            <a:avLst/>
            <a:gdLst/>
            <a:ahLst/>
            <a:cxnLst/>
            <a:rect l="l" t="t" r="r" b="b"/>
            <a:pathLst>
              <a:path w="528638" h="528638">
                <a:moveTo>
                  <a:pt x="0" y="0"/>
                </a:moveTo>
                <a:lnTo>
                  <a:pt x="528638" y="0"/>
                </a:lnTo>
                <a:lnTo>
                  <a:pt x="528638" y="528638"/>
                </a:lnTo>
                <a:lnTo>
                  <a:pt x="0" y="528638"/>
                </a:lnTo>
                <a:lnTo>
                  <a:pt x="0" y="0"/>
                </a:lnTo>
                <a:close/>
              </a:path>
            </a:pathLst>
          </a:custGeom>
          <a:blipFill>
            <a:blip r:embed="rId7"/>
            <a:stretch>
              <a:fillRect/>
            </a:stretch>
          </a:blipFill>
        </p:spPr>
      </p:sp>
      <p:sp>
        <p:nvSpPr>
          <p:cNvPr id="11" name="TextBox 11"/>
          <p:cNvSpPr txBox="1"/>
          <p:nvPr/>
        </p:nvSpPr>
        <p:spPr>
          <a:xfrm>
            <a:off x="740271" y="3534667"/>
            <a:ext cx="2643782" cy="349449"/>
          </a:xfrm>
          <a:prstGeom prst="rect">
            <a:avLst/>
          </a:prstGeom>
        </p:spPr>
        <p:txBody>
          <a:bodyPr lIns="0" tIns="0" rIns="0" bIns="0" rtlCol="0" anchor="t">
            <a:spAutoFit/>
          </a:bodyPr>
          <a:lstStyle/>
          <a:p>
            <a:pPr algn="l">
              <a:lnSpc>
                <a:spcPts val="2562"/>
              </a:lnSpc>
            </a:pPr>
            <a:r>
              <a:rPr lang="en-US" sz="2062" b="1">
                <a:solidFill>
                  <a:srgbClr val="2A2742"/>
                </a:solidFill>
                <a:latin typeface="Arimo Bold"/>
                <a:ea typeface="Arimo Bold"/>
                <a:cs typeface="Arimo Bold"/>
                <a:sym typeface="Arimo Bold"/>
              </a:rPr>
              <a:t>Complexity</a:t>
            </a:r>
          </a:p>
        </p:txBody>
      </p:sp>
      <p:sp>
        <p:nvSpPr>
          <p:cNvPr id="12" name="TextBox 12"/>
          <p:cNvSpPr txBox="1"/>
          <p:nvPr/>
        </p:nvSpPr>
        <p:spPr>
          <a:xfrm>
            <a:off x="740271" y="3925192"/>
            <a:ext cx="9949457" cy="762297"/>
          </a:xfrm>
          <a:prstGeom prst="rect">
            <a:avLst/>
          </a:prstGeom>
        </p:spPr>
        <p:txBody>
          <a:bodyPr lIns="0" tIns="0" rIns="0" bIns="0" rtlCol="0" anchor="t">
            <a:spAutoFit/>
          </a:bodyPr>
          <a:lstStyle/>
          <a:p>
            <a:pPr algn="l">
              <a:lnSpc>
                <a:spcPts val="2625"/>
              </a:lnSpc>
            </a:pPr>
            <a:r>
              <a:rPr lang="en-US" sz="1625">
                <a:solidFill>
                  <a:srgbClr val="2A2742"/>
                </a:solidFill>
                <a:latin typeface="Arimo"/>
                <a:ea typeface="Arimo"/>
                <a:cs typeface="Arimo"/>
                <a:sym typeface="Arimo"/>
              </a:rPr>
              <a:t>The architecture and algorithms involved in fault tolerance can be complex, requiring extensive testing and debugging.</a:t>
            </a:r>
          </a:p>
        </p:txBody>
      </p:sp>
      <p:sp>
        <p:nvSpPr>
          <p:cNvPr id="13" name="Freeform 13" descr="preencoded.png"/>
          <p:cNvSpPr/>
          <p:nvPr/>
        </p:nvSpPr>
        <p:spPr>
          <a:xfrm>
            <a:off x="740271" y="5321945"/>
            <a:ext cx="528638" cy="528638"/>
          </a:xfrm>
          <a:custGeom>
            <a:avLst/>
            <a:gdLst/>
            <a:ahLst/>
            <a:cxnLst/>
            <a:rect l="l" t="t" r="r" b="b"/>
            <a:pathLst>
              <a:path w="528638" h="528638">
                <a:moveTo>
                  <a:pt x="0" y="0"/>
                </a:moveTo>
                <a:lnTo>
                  <a:pt x="528638" y="0"/>
                </a:lnTo>
                <a:lnTo>
                  <a:pt x="528638" y="528637"/>
                </a:lnTo>
                <a:lnTo>
                  <a:pt x="0" y="528637"/>
                </a:lnTo>
                <a:lnTo>
                  <a:pt x="0" y="0"/>
                </a:lnTo>
                <a:close/>
              </a:path>
            </a:pathLst>
          </a:custGeom>
          <a:blipFill>
            <a:blip r:embed="rId8"/>
            <a:stretch>
              <a:fillRect/>
            </a:stretch>
          </a:blipFill>
        </p:spPr>
      </p:sp>
      <p:sp>
        <p:nvSpPr>
          <p:cNvPr id="14" name="TextBox 14"/>
          <p:cNvSpPr txBox="1"/>
          <p:nvPr/>
        </p:nvSpPr>
        <p:spPr>
          <a:xfrm>
            <a:off x="740271" y="6043018"/>
            <a:ext cx="2902892" cy="349449"/>
          </a:xfrm>
          <a:prstGeom prst="rect">
            <a:avLst/>
          </a:prstGeom>
        </p:spPr>
        <p:txBody>
          <a:bodyPr lIns="0" tIns="0" rIns="0" bIns="0" rtlCol="0" anchor="t">
            <a:spAutoFit/>
          </a:bodyPr>
          <a:lstStyle/>
          <a:p>
            <a:pPr algn="l">
              <a:lnSpc>
                <a:spcPts val="2562"/>
              </a:lnSpc>
            </a:pPr>
            <a:r>
              <a:rPr lang="en-US" sz="2062" b="1">
                <a:solidFill>
                  <a:srgbClr val="2A2742"/>
                </a:solidFill>
                <a:latin typeface="Arimo Bold"/>
                <a:ea typeface="Arimo Bold"/>
                <a:cs typeface="Arimo Bold"/>
                <a:sym typeface="Arimo Bold"/>
              </a:rPr>
              <a:t>Performance Tradeoffs</a:t>
            </a:r>
          </a:p>
        </p:txBody>
      </p:sp>
      <p:sp>
        <p:nvSpPr>
          <p:cNvPr id="15" name="TextBox 15"/>
          <p:cNvSpPr txBox="1"/>
          <p:nvPr/>
        </p:nvSpPr>
        <p:spPr>
          <a:xfrm>
            <a:off x="740271" y="6433542"/>
            <a:ext cx="9949457" cy="762298"/>
          </a:xfrm>
          <a:prstGeom prst="rect">
            <a:avLst/>
          </a:prstGeom>
        </p:spPr>
        <p:txBody>
          <a:bodyPr lIns="0" tIns="0" rIns="0" bIns="0" rtlCol="0" anchor="t">
            <a:spAutoFit/>
          </a:bodyPr>
          <a:lstStyle/>
          <a:p>
            <a:pPr algn="l">
              <a:lnSpc>
                <a:spcPts val="2625"/>
              </a:lnSpc>
            </a:pPr>
            <a:r>
              <a:rPr lang="en-US" sz="1625">
                <a:solidFill>
                  <a:srgbClr val="2A2742"/>
                </a:solidFill>
                <a:latin typeface="Arimo"/>
                <a:ea typeface="Arimo"/>
                <a:cs typeface="Arimo"/>
                <a:sym typeface="Arimo"/>
              </a:rPr>
              <a:t>Fault tolerance often comes at the cost of performance, as redundancy and recovery mechanisms can increase latency.</a:t>
            </a:r>
          </a:p>
        </p:txBody>
      </p:sp>
      <p:sp>
        <p:nvSpPr>
          <p:cNvPr id="16" name="Freeform 16" descr="preencoded.png"/>
          <p:cNvSpPr/>
          <p:nvPr/>
        </p:nvSpPr>
        <p:spPr>
          <a:xfrm>
            <a:off x="740271" y="7830294"/>
            <a:ext cx="528638" cy="528638"/>
          </a:xfrm>
          <a:custGeom>
            <a:avLst/>
            <a:gdLst/>
            <a:ahLst/>
            <a:cxnLst/>
            <a:rect l="l" t="t" r="r" b="b"/>
            <a:pathLst>
              <a:path w="528638" h="528638">
                <a:moveTo>
                  <a:pt x="0" y="0"/>
                </a:moveTo>
                <a:lnTo>
                  <a:pt x="528638" y="0"/>
                </a:lnTo>
                <a:lnTo>
                  <a:pt x="528638" y="528637"/>
                </a:lnTo>
                <a:lnTo>
                  <a:pt x="0" y="528637"/>
                </a:lnTo>
                <a:lnTo>
                  <a:pt x="0" y="0"/>
                </a:lnTo>
                <a:close/>
              </a:path>
            </a:pathLst>
          </a:custGeom>
          <a:blipFill>
            <a:blip r:embed="rId9"/>
            <a:stretch>
              <a:fillRect/>
            </a:stretch>
          </a:blipFill>
        </p:spPr>
      </p:sp>
      <p:sp>
        <p:nvSpPr>
          <p:cNvPr id="17" name="TextBox 17"/>
          <p:cNvSpPr txBox="1"/>
          <p:nvPr/>
        </p:nvSpPr>
        <p:spPr>
          <a:xfrm>
            <a:off x="740271" y="8551366"/>
            <a:ext cx="2643782" cy="349449"/>
          </a:xfrm>
          <a:prstGeom prst="rect">
            <a:avLst/>
          </a:prstGeom>
        </p:spPr>
        <p:txBody>
          <a:bodyPr lIns="0" tIns="0" rIns="0" bIns="0" rtlCol="0" anchor="t">
            <a:spAutoFit/>
          </a:bodyPr>
          <a:lstStyle/>
          <a:p>
            <a:pPr algn="l">
              <a:lnSpc>
                <a:spcPts val="2562"/>
              </a:lnSpc>
            </a:pPr>
            <a:r>
              <a:rPr lang="en-US" sz="2062" b="1">
                <a:solidFill>
                  <a:srgbClr val="2A2742"/>
                </a:solidFill>
                <a:latin typeface="Arimo Bold"/>
                <a:ea typeface="Arimo Bold"/>
                <a:cs typeface="Arimo Bold"/>
                <a:sym typeface="Arimo Bold"/>
              </a:rPr>
              <a:t>Cost</a:t>
            </a:r>
          </a:p>
        </p:txBody>
      </p:sp>
      <p:sp>
        <p:nvSpPr>
          <p:cNvPr id="18" name="TextBox 18"/>
          <p:cNvSpPr txBox="1"/>
          <p:nvPr/>
        </p:nvSpPr>
        <p:spPr>
          <a:xfrm>
            <a:off x="740271" y="8941891"/>
            <a:ext cx="9949457" cy="762297"/>
          </a:xfrm>
          <a:prstGeom prst="rect">
            <a:avLst/>
          </a:prstGeom>
        </p:spPr>
        <p:txBody>
          <a:bodyPr lIns="0" tIns="0" rIns="0" bIns="0" rtlCol="0" anchor="t">
            <a:spAutoFit/>
          </a:bodyPr>
          <a:lstStyle/>
          <a:p>
            <a:pPr algn="l">
              <a:lnSpc>
                <a:spcPts val="2625"/>
              </a:lnSpc>
            </a:pPr>
            <a:r>
              <a:rPr lang="en-US" sz="1625">
                <a:solidFill>
                  <a:srgbClr val="2A2742"/>
                </a:solidFill>
                <a:latin typeface="Arimo"/>
                <a:ea typeface="Arimo"/>
                <a:cs typeface="Arimo"/>
                <a:sym typeface="Arimo"/>
              </a:rPr>
              <a:t>Replication and redundancy require additional storage and computational resources, increasing the overall cost of the system.</a:t>
            </a:r>
          </a:p>
        </p:txBody>
      </p:sp>
    </p:spTree>
  </p:cSld>
  <p:clrMapOvr>
    <a:masterClrMapping/>
  </p:clrMapOvr>
</p:sld>
</file>

<file path=ppt/theme/theme1.xml><?xml version="1.0" encoding="utf-8"?>
<a:theme xmlns:a="http://schemas.openxmlformats.org/drawingml/2006/main" name="Slic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42000"/>
                <a:satMod val="200000"/>
                <a:lumMod val="118000"/>
              </a:schemeClr>
            </a:gs>
            <a:gs pos="100000">
              <a:schemeClr val="phClr">
                <a:shade val="94000"/>
                <a:hueMod val="22000"/>
                <a:satMod val="220000"/>
                <a:lumMod val="6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903AAAE-3EA5-424A-B142-CC51DC1F897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Slice</Template>
  <TotalTime>53</TotalTime>
  <Words>1675</Words>
  <Application>Microsoft Office PowerPoint</Application>
  <PresentationFormat>Custom</PresentationFormat>
  <Paragraphs>208</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Arimo Bold</vt:lpstr>
      <vt:lpstr>Wingdings 3</vt:lpstr>
      <vt:lpstr>Arimo</vt:lpstr>
      <vt:lpstr>Calibri</vt:lpstr>
      <vt:lpstr>Century Gothic</vt:lpstr>
      <vt:lpstr>Slice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Fault-Tolerant-Distributed-File-Systems.pptx</dc:title>
  <cp:lastModifiedBy>BHARATH D</cp:lastModifiedBy>
  <cp:revision>5</cp:revision>
  <dcterms:created xsi:type="dcterms:W3CDTF">2006-08-16T00:00:00Z</dcterms:created>
  <dcterms:modified xsi:type="dcterms:W3CDTF">2024-09-22T12:06:48Z</dcterms:modified>
  <dc:identifier>DAGRGCfaBt0</dc:identifier>
</cp:coreProperties>
</file>

<file path=docProps/thumbnail.jpeg>
</file>